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charts/chart2.xml" ContentType="application/vnd.openxmlformats-officedocument.drawingml.char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82" r:id="rId3"/>
  </p:sldMasterIdLst>
  <p:notesMasterIdLst>
    <p:notesMasterId r:id="rId33"/>
  </p:notesMasterIdLst>
  <p:handoutMasterIdLst>
    <p:handoutMasterId r:id="rId34"/>
  </p:handoutMasterIdLst>
  <p:sldIdLst>
    <p:sldId id="540" r:id="rId4"/>
    <p:sldId id="625" r:id="rId5"/>
    <p:sldId id="630" r:id="rId6"/>
    <p:sldId id="631" r:id="rId7"/>
    <p:sldId id="627" r:id="rId8"/>
    <p:sldId id="571" r:id="rId9"/>
    <p:sldId id="655" r:id="rId10"/>
    <p:sldId id="668" r:id="rId11"/>
    <p:sldId id="673" r:id="rId12"/>
    <p:sldId id="674" r:id="rId13"/>
    <p:sldId id="675" r:id="rId14"/>
    <p:sldId id="637" r:id="rId15"/>
    <p:sldId id="641" r:id="rId16"/>
    <p:sldId id="643" r:id="rId17"/>
    <p:sldId id="644" r:id="rId18"/>
    <p:sldId id="645" r:id="rId19"/>
    <p:sldId id="642" r:id="rId20"/>
    <p:sldId id="647" r:id="rId21"/>
    <p:sldId id="648" r:id="rId22"/>
    <p:sldId id="649" r:id="rId23"/>
    <p:sldId id="656" r:id="rId24"/>
    <p:sldId id="661" r:id="rId25"/>
    <p:sldId id="639" r:id="rId26"/>
    <p:sldId id="663" r:id="rId27"/>
    <p:sldId id="611" r:id="rId28"/>
    <p:sldId id="677" r:id="rId29"/>
    <p:sldId id="587" r:id="rId30"/>
    <p:sldId id="680" r:id="rId31"/>
    <p:sldId id="568" r:id="rId3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BBE0E3"/>
    <a:srgbClr val="FFFFFF"/>
    <a:srgbClr val="CCFFFF"/>
    <a:srgbClr val="FF99FF"/>
    <a:srgbClr val="C0C0C0"/>
    <a:srgbClr val="9933FF"/>
    <a:srgbClr val="6600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9" autoAdjust="0"/>
    <p:restoredTop sz="91207" autoAdjust="0"/>
  </p:normalViewPr>
  <p:slideViewPr>
    <p:cSldViewPr snapToGrid="0">
      <p:cViewPr varScale="1">
        <p:scale>
          <a:sx n="75" d="100"/>
          <a:sy n="75" d="100"/>
        </p:scale>
        <p:origin x="-1098" y="-90"/>
      </p:cViewPr>
      <p:guideLst>
        <p:guide orient="horz" pos="2160"/>
        <p:guide pos="2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906"/>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clustered"/>
        <c:ser>
          <c:idx val="0"/>
          <c:order val="0"/>
          <c:tx>
            <c:strRef>
              <c:f>Sheet1!$J$18</c:f>
              <c:strCache>
                <c:ptCount val="1"/>
                <c:pt idx="0">
                  <c:v>销售额（亿元）</c:v>
                </c:pt>
              </c:strCache>
            </c:strRef>
          </c:tx>
          <c:spPr>
            <a:solidFill>
              <a:schemeClr val="tx2">
                <a:lumMod val="40000"/>
                <a:lumOff val="60000"/>
              </a:schemeClr>
            </a:solidFill>
          </c:spPr>
          <c:dLbls>
            <c:dLblPos val="inEnd"/>
            <c:showVal val="1"/>
          </c:dLbls>
          <c:cat>
            <c:numRef>
              <c:f>Sheet1!$K$17:$O$17</c:f>
              <c:numCache>
                <c:formatCode>General</c:formatCode>
                <c:ptCount val="5"/>
                <c:pt idx="0">
                  <c:v>2009</c:v>
                </c:pt>
                <c:pt idx="1">
                  <c:v>2010</c:v>
                </c:pt>
                <c:pt idx="2">
                  <c:v>2011</c:v>
                </c:pt>
                <c:pt idx="3">
                  <c:v>2012</c:v>
                </c:pt>
                <c:pt idx="4">
                  <c:v>2013</c:v>
                </c:pt>
              </c:numCache>
            </c:numRef>
          </c:cat>
          <c:val>
            <c:numRef>
              <c:f>Sheet1!$K$18:$O$18</c:f>
              <c:numCache>
                <c:formatCode>General</c:formatCode>
                <c:ptCount val="5"/>
                <c:pt idx="0">
                  <c:v>92.23</c:v>
                </c:pt>
                <c:pt idx="1">
                  <c:v>167.31</c:v>
                </c:pt>
                <c:pt idx="2">
                  <c:v>315.54000000000002</c:v>
                </c:pt>
                <c:pt idx="3">
                  <c:v>606.78000000000054</c:v>
                </c:pt>
                <c:pt idx="4">
                  <c:v>1174.1199999999999</c:v>
                </c:pt>
              </c:numCache>
            </c:numRef>
          </c:val>
        </c:ser>
        <c:axId val="80302848"/>
        <c:axId val="80304384"/>
      </c:barChart>
      <c:lineChart>
        <c:grouping val="standard"/>
        <c:ser>
          <c:idx val="1"/>
          <c:order val="1"/>
          <c:tx>
            <c:strRef>
              <c:f>Sheet1!$J$19</c:f>
              <c:strCache>
                <c:ptCount val="1"/>
                <c:pt idx="0">
                  <c:v>增长率</c:v>
                </c:pt>
              </c:strCache>
            </c:strRef>
          </c:tx>
          <c:spPr>
            <a:ln>
              <a:solidFill>
                <a:srgbClr val="C00000"/>
              </a:solidFill>
            </a:ln>
          </c:spPr>
          <c:marker>
            <c:symbol val="none"/>
          </c:marker>
          <c:dLbls>
            <c:spPr>
              <a:noFill/>
            </c:spPr>
            <c:dLblPos val="t"/>
            <c:showVal val="1"/>
          </c:dLbls>
          <c:cat>
            <c:numRef>
              <c:f>Sheet1!$K$17:$O$17</c:f>
              <c:numCache>
                <c:formatCode>General</c:formatCode>
                <c:ptCount val="5"/>
                <c:pt idx="0">
                  <c:v>2009</c:v>
                </c:pt>
                <c:pt idx="1">
                  <c:v>2010</c:v>
                </c:pt>
                <c:pt idx="2">
                  <c:v>2011</c:v>
                </c:pt>
                <c:pt idx="3">
                  <c:v>2012</c:v>
                </c:pt>
                <c:pt idx="4">
                  <c:v>2013</c:v>
                </c:pt>
              </c:numCache>
            </c:numRef>
          </c:cat>
          <c:val>
            <c:numRef>
              <c:f>Sheet1!$K$19:$O$19</c:f>
              <c:numCache>
                <c:formatCode>0.0%</c:formatCode>
                <c:ptCount val="5"/>
                <c:pt idx="1">
                  <c:v>0.81405182695435363</c:v>
                </c:pt>
                <c:pt idx="2">
                  <c:v>0.88596019365250167</c:v>
                </c:pt>
                <c:pt idx="3">
                  <c:v>0.9229891614375354</c:v>
                </c:pt>
                <c:pt idx="4">
                  <c:v>0.93500115363064062</c:v>
                </c:pt>
              </c:numCache>
            </c:numRef>
          </c:val>
        </c:ser>
        <c:marker val="1"/>
        <c:axId val="80307712"/>
        <c:axId val="80306176"/>
      </c:lineChart>
      <c:catAx>
        <c:axId val="80302848"/>
        <c:scaling>
          <c:orientation val="minMax"/>
        </c:scaling>
        <c:axPos val="b"/>
        <c:numFmt formatCode="General" sourceLinked="1"/>
        <c:tickLblPos val="nextTo"/>
        <c:crossAx val="80304384"/>
        <c:crosses val="autoZero"/>
        <c:auto val="1"/>
        <c:lblAlgn val="ctr"/>
        <c:lblOffset val="100"/>
      </c:catAx>
      <c:valAx>
        <c:axId val="80304384"/>
        <c:scaling>
          <c:orientation val="minMax"/>
          <c:max val="1200"/>
          <c:min val="0"/>
        </c:scaling>
        <c:axPos val="l"/>
        <c:majorGridlines>
          <c:spPr>
            <a:ln>
              <a:solidFill>
                <a:schemeClr val="bg1"/>
              </a:solidFill>
            </a:ln>
          </c:spPr>
        </c:majorGridlines>
        <c:numFmt formatCode="General" sourceLinked="1"/>
        <c:tickLblPos val="nextTo"/>
        <c:crossAx val="80302848"/>
        <c:crosses val="autoZero"/>
        <c:crossBetween val="between"/>
      </c:valAx>
      <c:valAx>
        <c:axId val="80306176"/>
        <c:scaling>
          <c:orientation val="minMax"/>
          <c:max val="1"/>
          <c:min val="0.8"/>
        </c:scaling>
        <c:axPos val="r"/>
        <c:numFmt formatCode="General" sourceLinked="1"/>
        <c:tickLblPos val="nextTo"/>
        <c:crossAx val="80307712"/>
        <c:crosses val="max"/>
        <c:crossBetween val="between"/>
        <c:majorUnit val="0.1"/>
        <c:minorUnit val="5.0000000000000024E-2"/>
      </c:valAx>
      <c:catAx>
        <c:axId val="80307712"/>
        <c:scaling>
          <c:orientation val="minMax"/>
        </c:scaling>
        <c:delete val="1"/>
        <c:axPos val="b"/>
        <c:numFmt formatCode="General" sourceLinked="1"/>
        <c:tickLblPos val="none"/>
        <c:crossAx val="80306176"/>
        <c:crosses val="autoZero"/>
        <c:auto val="1"/>
        <c:lblAlgn val="ctr"/>
        <c:lblOffset val="100"/>
      </c:catAx>
    </c:plotArea>
    <c:legend>
      <c:legendPos val="b"/>
      <c:layout/>
    </c:legend>
    <c:plotVisOnly val="1"/>
    <c:dispBlanksAs val="gap"/>
  </c:chart>
  <c:spPr>
    <a:solidFill>
      <a:srgbClr val="FFFFFF"/>
    </a:solidFill>
  </c:spPr>
  <c:txPr>
    <a:bodyPr/>
    <a:lstStyle/>
    <a:p>
      <a:pPr>
        <a:defRPr sz="1100" b="1"/>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clustered"/>
        <c:ser>
          <c:idx val="0"/>
          <c:order val="0"/>
          <c:tx>
            <c:strRef>
              <c:f>Sheet3!$F$10</c:f>
              <c:strCache>
                <c:ptCount val="1"/>
                <c:pt idx="0">
                  <c:v>销售额（亿美元）</c:v>
                </c:pt>
              </c:strCache>
            </c:strRef>
          </c:tx>
          <c:spPr>
            <a:solidFill>
              <a:schemeClr val="tx2">
                <a:lumMod val="40000"/>
                <a:lumOff val="60000"/>
              </a:schemeClr>
            </a:solidFill>
          </c:spPr>
          <c:dLbls>
            <c:dLbl>
              <c:idx val="3"/>
              <c:layout>
                <c:manualLayout>
                  <c:x val="-3.1494516482295691E-3"/>
                  <c:y val="0.16417906180359038"/>
                </c:manualLayout>
              </c:layout>
              <c:dLblPos val="outEnd"/>
              <c:showVal val="1"/>
            </c:dLbl>
            <c:dLbl>
              <c:idx val="4"/>
              <c:layout>
                <c:manualLayout>
                  <c:x val="0"/>
                  <c:y val="6.5619751400171303E-2"/>
                </c:manualLayout>
              </c:layout>
              <c:dLblPos val="outEnd"/>
              <c:showVal val="1"/>
            </c:dLbl>
            <c:dLblPos val="inEnd"/>
            <c:showVal val="1"/>
          </c:dLbls>
          <c:cat>
            <c:numRef>
              <c:f>Sheet3!$G$9:$L$9</c:f>
              <c:numCache>
                <c:formatCode>General</c:formatCode>
                <c:ptCount val="6"/>
                <c:pt idx="0">
                  <c:v>2010</c:v>
                </c:pt>
                <c:pt idx="1">
                  <c:v>2011</c:v>
                </c:pt>
                <c:pt idx="2">
                  <c:v>2012</c:v>
                </c:pt>
                <c:pt idx="3">
                  <c:v>2013</c:v>
                </c:pt>
                <c:pt idx="4">
                  <c:v>2014</c:v>
                </c:pt>
                <c:pt idx="5">
                  <c:v>2015</c:v>
                </c:pt>
              </c:numCache>
            </c:numRef>
          </c:cat>
          <c:val>
            <c:numRef>
              <c:f>Sheet3!$G$10:$L$10</c:f>
              <c:numCache>
                <c:formatCode>General</c:formatCode>
                <c:ptCount val="6"/>
                <c:pt idx="0">
                  <c:v>743</c:v>
                </c:pt>
                <c:pt idx="1">
                  <c:v>894</c:v>
                </c:pt>
                <c:pt idx="2">
                  <c:v>1072</c:v>
                </c:pt>
                <c:pt idx="3">
                  <c:v>1289</c:v>
                </c:pt>
                <c:pt idx="4">
                  <c:v>1521</c:v>
                </c:pt>
                <c:pt idx="5">
                  <c:v>1768</c:v>
                </c:pt>
              </c:numCache>
            </c:numRef>
          </c:val>
        </c:ser>
        <c:axId val="80334208"/>
        <c:axId val="80749696"/>
      </c:barChart>
      <c:lineChart>
        <c:grouping val="standard"/>
        <c:ser>
          <c:idx val="1"/>
          <c:order val="1"/>
          <c:tx>
            <c:strRef>
              <c:f>Sheet3!$F$11</c:f>
              <c:strCache>
                <c:ptCount val="1"/>
                <c:pt idx="0">
                  <c:v>增长率</c:v>
                </c:pt>
              </c:strCache>
            </c:strRef>
          </c:tx>
          <c:spPr>
            <a:ln>
              <a:solidFill>
                <a:srgbClr val="C00000"/>
              </a:solidFill>
            </a:ln>
          </c:spPr>
          <c:marker>
            <c:symbol val="none"/>
          </c:marker>
          <c:dLbls>
            <c:dLblPos val="t"/>
            <c:showVal val="1"/>
          </c:dLbls>
          <c:cat>
            <c:numRef>
              <c:f>Sheet3!$G$9:$L$9</c:f>
              <c:numCache>
                <c:formatCode>General</c:formatCode>
                <c:ptCount val="6"/>
                <c:pt idx="0">
                  <c:v>2010</c:v>
                </c:pt>
                <c:pt idx="1">
                  <c:v>2011</c:v>
                </c:pt>
                <c:pt idx="2">
                  <c:v>2012</c:v>
                </c:pt>
                <c:pt idx="3">
                  <c:v>2013</c:v>
                </c:pt>
                <c:pt idx="4">
                  <c:v>2014</c:v>
                </c:pt>
                <c:pt idx="5">
                  <c:v>2015</c:v>
                </c:pt>
              </c:numCache>
            </c:numRef>
          </c:cat>
          <c:val>
            <c:numRef>
              <c:f>Sheet3!$G$11:$L$11</c:f>
              <c:numCache>
                <c:formatCode>0.0%</c:formatCode>
                <c:ptCount val="6"/>
                <c:pt idx="1">
                  <c:v>0.20323014804845221</c:v>
                </c:pt>
                <c:pt idx="2">
                  <c:v>0.19910514541387014</c:v>
                </c:pt>
                <c:pt idx="3">
                  <c:v>0.20242537313432873</c:v>
                </c:pt>
                <c:pt idx="4">
                  <c:v>0.1799844840961993</c:v>
                </c:pt>
                <c:pt idx="5">
                  <c:v>0.16239316239316248</c:v>
                </c:pt>
              </c:numCache>
            </c:numRef>
          </c:val>
        </c:ser>
        <c:marker val="1"/>
        <c:axId val="80761216"/>
        <c:axId val="80751232"/>
      </c:lineChart>
      <c:catAx>
        <c:axId val="80334208"/>
        <c:scaling>
          <c:orientation val="minMax"/>
        </c:scaling>
        <c:axPos val="b"/>
        <c:numFmt formatCode="General" sourceLinked="1"/>
        <c:tickLblPos val="nextTo"/>
        <c:crossAx val="80749696"/>
        <c:crosses val="autoZero"/>
        <c:auto val="1"/>
        <c:lblAlgn val="ctr"/>
        <c:lblOffset val="100"/>
      </c:catAx>
      <c:valAx>
        <c:axId val="80749696"/>
        <c:scaling>
          <c:orientation val="minMax"/>
        </c:scaling>
        <c:axPos val="l"/>
        <c:majorGridlines/>
        <c:numFmt formatCode="General" sourceLinked="1"/>
        <c:tickLblPos val="nextTo"/>
        <c:crossAx val="80334208"/>
        <c:crosses val="autoZero"/>
        <c:crossBetween val="between"/>
      </c:valAx>
      <c:valAx>
        <c:axId val="80751232"/>
        <c:scaling>
          <c:orientation val="minMax"/>
          <c:max val="0.4"/>
        </c:scaling>
        <c:axPos val="r"/>
        <c:numFmt formatCode="General" sourceLinked="1"/>
        <c:tickLblPos val="nextTo"/>
        <c:crossAx val="80761216"/>
        <c:crosses val="max"/>
        <c:crossBetween val="between"/>
      </c:valAx>
      <c:catAx>
        <c:axId val="80761216"/>
        <c:scaling>
          <c:orientation val="minMax"/>
        </c:scaling>
        <c:delete val="1"/>
        <c:axPos val="b"/>
        <c:numFmt formatCode="General" sourceLinked="1"/>
        <c:tickLblPos val="none"/>
        <c:crossAx val="80751232"/>
        <c:crosses val="autoZero"/>
        <c:auto val="1"/>
        <c:lblAlgn val="ctr"/>
        <c:lblOffset val="100"/>
      </c:catAx>
    </c:plotArea>
    <c:legend>
      <c:legendPos val="b"/>
      <c:layout/>
    </c:legend>
    <c:plotVisOnly val="1"/>
    <c:dispBlanksAs val="gap"/>
  </c:chart>
  <c:spPr>
    <a:solidFill>
      <a:schemeClr val="bg1"/>
    </a:solidFill>
  </c:spPr>
  <c:txPr>
    <a:bodyPr/>
    <a:lstStyle/>
    <a:p>
      <a:pPr>
        <a:defRPr sz="1200"/>
      </a:pPr>
      <a:endParaRPr lang="zh-CN"/>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741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166787D5-84B5-4AE3-AD89-1858ACDA0E29}" type="datetime1">
              <a:rPr lang="zh-CN" altLang="en-US"/>
              <a:pPr/>
              <a:t>2012/7/3</a:t>
            </a:fld>
            <a:endParaRPr lang="en-US" altLang="zh-CN"/>
          </a:p>
        </p:txBody>
      </p:sp>
      <p:sp>
        <p:nvSpPr>
          <p:cNvPr id="1741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741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2C871F6-4B2F-44FC-A117-3AAC1588FD6A}" type="slidenum">
              <a:rPr lang="en-US" altLang="zh-CN"/>
              <a:pPr/>
              <a:t>‹#›</a:t>
            </a:fld>
            <a:endParaRPr lang="en-US" altLang="zh-CN"/>
          </a:p>
        </p:txBody>
      </p:sp>
    </p:spTree>
    <p:extLst>
      <p:ext uri="{BB962C8B-B14F-4D97-AF65-F5344CB8AC3E}">
        <p14:creationId xmlns:p14="http://schemas.microsoft.com/office/powerpoint/2010/main" xmlns="" val="20039579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63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5C0181A4-2CD4-4C5C-B140-B6C62090FFBB}" type="datetime1">
              <a:rPr lang="zh-CN" altLang="en-US"/>
              <a:pPr/>
              <a:t>2012/7/3</a:t>
            </a:fld>
            <a:endParaRPr lang="en-US" altLang="zh-CN"/>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3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63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8C9FE3F-18DF-4BB6-8C1C-BB5EFD807700}" type="slidenum">
              <a:rPr lang="en-US" altLang="zh-CN"/>
              <a:pPr/>
              <a:t>‹#›</a:t>
            </a:fld>
            <a:endParaRPr lang="en-US" altLang="zh-CN"/>
          </a:p>
        </p:txBody>
      </p:sp>
    </p:spTree>
    <p:extLst>
      <p:ext uri="{BB962C8B-B14F-4D97-AF65-F5344CB8AC3E}">
        <p14:creationId xmlns:p14="http://schemas.microsoft.com/office/powerpoint/2010/main" xmlns="" val="799284155"/>
      </p:ext>
    </p:extLst>
  </p:cSld>
  <p:clrMap bg1="lt1" tx1="dk1" bg2="lt2" tx2="dk2" accent1="accent1" accent2="accent2" accent3="accent3" accent4="accent4" accent5="accent5" accent6="accent6" hlink="hlink" folHlink="folHlink"/>
  <p:hf hdr="0" ftr="0"/>
  <p:notesStyle>
    <a:lvl1pPr algn="l" rtl="0" fontAlgn="base">
      <a:spcBef>
        <a:spcPct val="30000"/>
      </a:spcBef>
      <a:spcAft>
        <a:spcPct val="0"/>
      </a:spcAft>
      <a:defRPr sz="1200" kern="1200">
        <a:solidFill>
          <a:schemeClr val="tx1"/>
        </a:solidFill>
        <a:latin typeface="Arial"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Arial"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p:spPr>
      </p:sp>
      <p:sp>
        <p:nvSpPr>
          <p:cNvPr id="7885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706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623D7D1-3835-463B-9AA1-E4B29222F732}" type="slidenum">
              <a:rPr lang="en-US" altLang="zh-CN" smtClean="0">
                <a:solidFill>
                  <a:srgbClr val="000000"/>
                </a:solidFill>
                <a:latin typeface="宋体" pitchFamily="2" charset="-122"/>
              </a:rPr>
              <a:pPr>
                <a:defRPr/>
              </a:pPr>
              <a:t>1</a:t>
            </a:fld>
            <a:endParaRPr lang="zh-CN" altLang="en-US" smtClean="0">
              <a:solidFill>
                <a:srgbClr val="000000"/>
              </a:solidFill>
              <a:latin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14</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15</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16</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17</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18</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19</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20</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21</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22</a:t>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47460" name="日期占位符 3"/>
          <p:cNvSpPr>
            <a:spLocks noGrp="1"/>
          </p:cNvSpPr>
          <p:nvPr>
            <p:ph type="dt" sz="quarter" idx="1"/>
          </p:nvPr>
        </p:nvSpPr>
        <p:spPr/>
        <p:txBody>
          <a:bodyPr/>
          <a:lstStyle/>
          <a:p>
            <a:pPr>
              <a:defRPr/>
            </a:pPr>
            <a:fld id="{21BFB32D-80D1-4238-BA45-A2DF97805ACF}" type="datetime1">
              <a:rPr lang="zh-CN" altLang="en-US" smtClean="0">
                <a:solidFill>
                  <a:prstClr val="black"/>
                </a:solidFill>
              </a:rPr>
              <a:pPr>
                <a:defRPr/>
              </a:pPr>
              <a:t>2012/7/3</a:t>
            </a:fld>
            <a:endParaRPr lang="zh-CN" altLang="zh-CN" smtClean="0">
              <a:solidFill>
                <a:prstClr val="black"/>
              </a:solidFill>
            </a:endParaRPr>
          </a:p>
        </p:txBody>
      </p:sp>
      <p:sp>
        <p:nvSpPr>
          <p:cNvPr id="147461" name="灯片编号占位符 4"/>
          <p:cNvSpPr>
            <a:spLocks noGrp="1"/>
          </p:cNvSpPr>
          <p:nvPr>
            <p:ph type="sldNum" sz="quarter" idx="5"/>
          </p:nvPr>
        </p:nvSpPr>
        <p:spPr/>
        <p:txBody>
          <a:bodyPr/>
          <a:lstStyle/>
          <a:p>
            <a:pPr>
              <a:defRPr/>
            </a:pPr>
            <a:fld id="{F6039B22-3CFF-44DC-9771-F03EFF14D956}" type="slidenum">
              <a:rPr lang="zh-CN" altLang="zh-CN" smtClean="0">
                <a:solidFill>
                  <a:prstClr val="black"/>
                </a:solidFill>
              </a:rPr>
              <a:pPr>
                <a:defRPr/>
              </a:pPr>
              <a:t>24</a:t>
            </a:fld>
            <a:endParaRPr lang="zh-CN" altLang="zh-CN" smtClean="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6</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8115" name="备注占位符 2"/>
          <p:cNvSpPr>
            <a:spLocks noGrp="1"/>
          </p:cNvSpPr>
          <p:nvPr>
            <p:ph type="body" idx="1"/>
          </p:nvPr>
        </p:nvSpPr>
        <p:spPr>
          <a:ln/>
          <a:extLst/>
        </p:spPr>
        <p:txBody>
          <a:bodyPr/>
          <a:lstStyle/>
          <a:p>
            <a:pPr eaLnBrk="1" hangingPunct="1">
              <a:defRPr/>
            </a:pPr>
            <a:r>
              <a:rPr lang="en-US" altLang="zh-CN" dirty="0" smtClean="0"/>
              <a:t>1. </a:t>
            </a:r>
            <a:r>
              <a:rPr lang="zh-CN" dirty="0" smtClean="0"/>
              <a:t>云操作系统的组成和浪潮做的工作；</a:t>
            </a:r>
            <a:endParaRPr lang="en-US" altLang="zh-CN" dirty="0" smtClean="0"/>
          </a:p>
          <a:p>
            <a:pPr marL="531813">
              <a:lnSpc>
                <a:spcPct val="130000"/>
              </a:lnSpc>
              <a:buFont typeface="Wingdings" pitchFamily="2" charset="2"/>
              <a:buChar char="p"/>
              <a:defRPr/>
            </a:pPr>
            <a:r>
              <a:rPr lang="zh-CN" altLang="zh-CN" dirty="0" smtClean="0">
                <a:solidFill>
                  <a:schemeClr val="bg1"/>
                </a:solidFill>
              </a:rPr>
              <a:t>支持多租户服务</a:t>
            </a:r>
          </a:p>
          <a:p>
            <a:pPr marL="531813">
              <a:lnSpc>
                <a:spcPct val="130000"/>
              </a:lnSpc>
              <a:buFont typeface="Wingdings" pitchFamily="2" charset="2"/>
              <a:buChar char="p"/>
              <a:defRPr/>
            </a:pPr>
            <a:r>
              <a:rPr lang="zh-CN" altLang="zh-CN" dirty="0" smtClean="0">
                <a:solidFill>
                  <a:schemeClr val="bg1"/>
                </a:solidFill>
              </a:rPr>
              <a:t>支持异构硬件平台</a:t>
            </a:r>
            <a:endParaRPr lang="en-US" altLang="zh-CN" dirty="0" smtClean="0">
              <a:solidFill>
                <a:schemeClr val="bg1"/>
              </a:solidFill>
            </a:endParaRPr>
          </a:p>
          <a:p>
            <a:pPr marL="531813">
              <a:lnSpc>
                <a:spcPct val="130000"/>
              </a:lnSpc>
              <a:buFont typeface="Wingdings" pitchFamily="2" charset="2"/>
              <a:buChar char="p"/>
              <a:defRPr/>
            </a:pPr>
            <a:r>
              <a:rPr lang="zh-CN" altLang="zh-CN" dirty="0" smtClean="0">
                <a:solidFill>
                  <a:schemeClr val="bg1"/>
                </a:solidFill>
              </a:rPr>
              <a:t>基于块设备的分布式存储</a:t>
            </a:r>
          </a:p>
          <a:p>
            <a:pPr marL="531813">
              <a:lnSpc>
                <a:spcPct val="130000"/>
              </a:lnSpc>
              <a:buFont typeface="Wingdings" pitchFamily="2" charset="2"/>
              <a:buChar char="p"/>
              <a:defRPr/>
            </a:pPr>
            <a:r>
              <a:rPr lang="zh-CN" altLang="zh-CN" dirty="0" smtClean="0">
                <a:solidFill>
                  <a:schemeClr val="bg1"/>
                </a:solidFill>
              </a:rPr>
              <a:t>单个数据中心管理计算机数量不少于</a:t>
            </a:r>
            <a:r>
              <a:rPr lang="en-US" altLang="zh-CN" dirty="0" smtClean="0">
                <a:solidFill>
                  <a:schemeClr val="bg1"/>
                </a:solidFill>
              </a:rPr>
              <a:t>5000</a:t>
            </a:r>
            <a:r>
              <a:rPr lang="zh-CN" altLang="zh-CN" dirty="0" smtClean="0">
                <a:solidFill>
                  <a:schemeClr val="bg1"/>
                </a:solidFill>
              </a:rPr>
              <a:t>个</a:t>
            </a:r>
          </a:p>
          <a:p>
            <a:pPr marL="531813">
              <a:lnSpc>
                <a:spcPct val="130000"/>
              </a:lnSpc>
              <a:buFont typeface="Wingdings" pitchFamily="2" charset="2"/>
              <a:buChar char="p"/>
              <a:defRPr/>
            </a:pPr>
            <a:r>
              <a:rPr lang="zh-CN" altLang="zh-CN" dirty="0" smtClean="0">
                <a:solidFill>
                  <a:schemeClr val="bg1"/>
                </a:solidFill>
              </a:rPr>
              <a:t>数据存储容量不少于</a:t>
            </a:r>
            <a:r>
              <a:rPr lang="en-US" altLang="zh-CN" dirty="0" smtClean="0">
                <a:solidFill>
                  <a:schemeClr val="bg1"/>
                </a:solidFill>
              </a:rPr>
              <a:t>50PB</a:t>
            </a:r>
            <a:endParaRPr lang="zh-CN" altLang="zh-CN" dirty="0" smtClean="0">
              <a:solidFill>
                <a:schemeClr val="bg1"/>
              </a:solidFill>
            </a:endParaRPr>
          </a:p>
          <a:p>
            <a:pPr marL="531813">
              <a:lnSpc>
                <a:spcPct val="130000"/>
              </a:lnSpc>
              <a:buFont typeface="Wingdings" pitchFamily="2" charset="2"/>
              <a:buChar char="p"/>
              <a:defRPr/>
            </a:pPr>
            <a:r>
              <a:rPr lang="zh-CN" altLang="zh-CN" dirty="0" smtClean="0">
                <a:solidFill>
                  <a:schemeClr val="bg1"/>
                </a:solidFill>
              </a:rPr>
              <a:t>总体可用性达到</a:t>
            </a:r>
            <a:r>
              <a:rPr lang="en-US" altLang="zh-CN" dirty="0" smtClean="0">
                <a:solidFill>
                  <a:schemeClr val="bg1"/>
                </a:solidFill>
              </a:rPr>
              <a:t>99.99%</a:t>
            </a:r>
            <a:endParaRPr lang="zh-CN" altLang="zh-CN" dirty="0" smtClean="0">
              <a:solidFill>
                <a:schemeClr val="bg1"/>
              </a:solidFill>
            </a:endParaRPr>
          </a:p>
          <a:p>
            <a:pPr marL="531813">
              <a:lnSpc>
                <a:spcPct val="130000"/>
              </a:lnSpc>
              <a:buFont typeface="Wingdings" pitchFamily="2" charset="2"/>
              <a:buChar char="p"/>
              <a:defRPr/>
            </a:pPr>
            <a:r>
              <a:rPr lang="zh-CN" altLang="zh-CN" dirty="0" smtClean="0">
                <a:solidFill>
                  <a:schemeClr val="bg1"/>
                </a:solidFill>
              </a:rPr>
              <a:t>支持万量级虚拟资源与虚拟进程的管理</a:t>
            </a:r>
            <a:endParaRPr lang="en-US" altLang="zh-CN" dirty="0" smtClean="0">
              <a:solidFill>
                <a:schemeClr val="bg1"/>
              </a:solidFill>
            </a:endParaRPr>
          </a:p>
          <a:p>
            <a:pPr eaLnBrk="1" hangingPunct="1">
              <a:defRPr/>
            </a:pPr>
            <a:endParaRPr lang="zh-CN" dirty="0" smtClean="0"/>
          </a:p>
        </p:txBody>
      </p:sp>
      <p:sp>
        <p:nvSpPr>
          <p:cNvPr id="101380"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fontAlgn="auto" hangingPunct="1">
              <a:spcBef>
                <a:spcPts val="0"/>
              </a:spcBef>
              <a:spcAft>
                <a:spcPts val="0"/>
              </a:spcAft>
            </a:pPr>
            <a:fld id="{9F8349AF-5E82-4D7C-AF8D-C2345F355215}" type="slidenum">
              <a:rPr lang="en-US" altLang="zh-CN" sz="1200">
                <a:solidFill>
                  <a:srgbClr val="000000"/>
                </a:solidFill>
                <a:latin typeface="微软雅黑" pitchFamily="34" charset="-122"/>
                <a:ea typeface="微软雅黑" pitchFamily="34" charset="-122"/>
              </a:rPr>
              <a:pPr algn="r" eaLnBrk="1" fontAlgn="auto" hangingPunct="1">
                <a:spcBef>
                  <a:spcPts val="0"/>
                </a:spcBef>
                <a:spcAft>
                  <a:spcPts val="0"/>
                </a:spcAft>
              </a:pPr>
              <a:t>26</a:t>
            </a:fld>
            <a:endParaRPr lang="en-US" altLang="zh-CN" sz="1200">
              <a:solidFill>
                <a:srgbClr val="000000"/>
              </a:solidFill>
              <a:latin typeface="微软雅黑" pitchFamily="34" charset="-122"/>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7</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8</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9</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10</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11</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12</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6C98D7A5-9475-4907-A88B-A6A15FDEAD75}" type="slidenum">
              <a:rPr lang="zh-CN" altLang="en-US" smtClean="0">
                <a:solidFill>
                  <a:prstClr val="black"/>
                </a:solidFill>
              </a:rPr>
              <a:pPr>
                <a:defRPr/>
              </a:pPr>
              <a:t>13</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bwMode="auto">
          <a:xfrm>
            <a:off x="0" y="6597650"/>
            <a:ext cx="9144000" cy="279400"/>
          </a:xfrm>
          <a:prstGeom prst="rect">
            <a:avLst/>
          </a:prstGeom>
          <a:solidFill>
            <a:srgbClr val="03344D"/>
          </a:solidFill>
          <a:ln w="3175">
            <a:noFill/>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a:lstStyle/>
          <a:p>
            <a:pPr>
              <a:defRPr/>
            </a:pPr>
            <a:endParaRPr lang="zh-CN" altLang="en-US" dirty="0">
              <a:solidFill>
                <a:srgbClr val="000000"/>
              </a:solidFill>
              <a:latin typeface="微软雅黑" pitchFamily="34" charset="-122"/>
            </a:endParaRPr>
          </a:p>
        </p:txBody>
      </p:sp>
      <p:sp>
        <p:nvSpPr>
          <p:cNvPr id="4" name="矩形 3"/>
          <p:cNvSpPr/>
          <p:nvPr userDrawn="1"/>
        </p:nvSpPr>
        <p:spPr bwMode="auto">
          <a:xfrm>
            <a:off x="0" y="0"/>
            <a:ext cx="9144000" cy="836613"/>
          </a:xfrm>
          <a:prstGeom prst="rect">
            <a:avLst/>
          </a:prstGeom>
          <a:solidFill>
            <a:srgbClr val="03344D">
              <a:alpha val="43137"/>
            </a:srgbClr>
          </a:solidFill>
          <a:ln w="3175">
            <a:noFill/>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a:lstStyle/>
          <a:p>
            <a:pPr>
              <a:defRPr/>
            </a:pPr>
            <a:endParaRPr lang="zh-CN" altLang="en-US" dirty="0">
              <a:solidFill>
                <a:srgbClr val="000000"/>
              </a:solidFill>
              <a:latin typeface="微软雅黑" pitchFamily="34" charset="-122"/>
            </a:endParaRPr>
          </a:p>
        </p:txBody>
      </p:sp>
      <p:cxnSp>
        <p:nvCxnSpPr>
          <p:cNvPr id="5" name="直接连接符 4"/>
          <p:cNvCxnSpPr/>
          <p:nvPr userDrawn="1"/>
        </p:nvCxnSpPr>
        <p:spPr bwMode="auto">
          <a:xfrm>
            <a:off x="0" y="836613"/>
            <a:ext cx="9144000" cy="0"/>
          </a:xfrm>
          <a:prstGeom prst="line">
            <a:avLst/>
          </a:prstGeom>
          <a:solidFill>
            <a:schemeClr val="accent1"/>
          </a:solidFill>
          <a:ln w="3175" cap="flat" cmpd="sng" algn="ctr">
            <a:solidFill>
              <a:schemeClr val="bg1"/>
            </a:solidFill>
            <a:prstDash val="solid"/>
            <a:round/>
            <a:headEnd type="none" w="med" len="med"/>
            <a:tailEnd type="none" w="med" len="med"/>
          </a:ln>
          <a:effectLst>
            <a:outerShdw dist="17961" dir="2700000" algn="ctr" rotWithShape="0">
              <a:schemeClr val="tx1">
                <a:gamma/>
                <a:shade val="60000"/>
                <a:invGamma/>
              </a:schemeClr>
            </a:outerShdw>
          </a:effectLst>
        </p:spPr>
      </p:cxnSp>
      <p:pic>
        <p:nvPicPr>
          <p:cNvPr id="6" name="Picture 2"/>
          <p:cNvPicPr>
            <a:picLocks noChangeAspect="1" noChangeArrowheads="1"/>
          </p:cNvPicPr>
          <p:nvPr userDrawn="1"/>
        </p:nvPicPr>
        <p:blipFill>
          <a:blip r:embed="rId2" cstate="print"/>
          <a:srcRect/>
          <a:stretch>
            <a:fillRect/>
          </a:stretch>
        </p:blipFill>
        <p:spPr bwMode="auto">
          <a:xfrm>
            <a:off x="7910513" y="6648450"/>
            <a:ext cx="1087437" cy="188913"/>
          </a:xfrm>
          <a:prstGeom prst="rect">
            <a:avLst/>
          </a:prstGeom>
          <a:noFill/>
          <a:ln w="9525">
            <a:noFill/>
            <a:miter lim="800000"/>
            <a:headEnd/>
            <a:tailEnd/>
          </a:ln>
        </p:spPr>
      </p:pic>
      <p:sp>
        <p:nvSpPr>
          <p:cNvPr id="9" name="标题 1"/>
          <p:cNvSpPr>
            <a:spLocks noGrp="1"/>
          </p:cNvSpPr>
          <p:nvPr>
            <p:ph type="title"/>
          </p:nvPr>
        </p:nvSpPr>
        <p:spPr>
          <a:xfrm>
            <a:off x="467544" y="188640"/>
            <a:ext cx="7941568" cy="620688"/>
          </a:xfrm>
          <a:prstGeom prst="rect">
            <a:avLst/>
          </a:prstGeom>
        </p:spPr>
        <p:txBody>
          <a:bodyPr/>
          <a:lstStyle>
            <a:lvl1pPr>
              <a:defRPr lang="zh-CN" altLang="en-US" sz="2800" b="1" kern="1200" dirty="0" smtClean="0">
                <a:ln w="3175">
                  <a:solidFill>
                    <a:schemeClr val="bg1"/>
                  </a:solidFill>
                </a:ln>
                <a:gradFill>
                  <a:gsLst>
                    <a:gs pos="0">
                      <a:schemeClr val="bg1"/>
                    </a:gs>
                    <a:gs pos="50000">
                      <a:schemeClr val="accent1">
                        <a:tint val="44500"/>
                        <a:satMod val="160000"/>
                      </a:schemeClr>
                    </a:gs>
                    <a:gs pos="100000">
                      <a:srgbClr val="A1D1F1"/>
                    </a:gs>
                  </a:gsLst>
                  <a:lin ang="5400000" scaled="0"/>
                </a:gradFill>
                <a:effectLst>
                  <a:outerShdw blurRad="215900" dist="482600" dir="1680000" algn="ctr" rotWithShape="0">
                    <a:schemeClr val="tx1">
                      <a:alpha val="30000"/>
                    </a:schemeClr>
                  </a:outerShdw>
                </a:effectLst>
                <a:latin typeface="微软雅黑" pitchFamily="34" charset="-122"/>
                <a:ea typeface="微软雅黑" pitchFamily="34" charset="-122"/>
                <a:cs typeface="+mn-cs"/>
              </a:defRPr>
            </a:lvl1pPr>
          </a:lstStyle>
          <a:p>
            <a:pPr lvl="0"/>
            <a:r>
              <a:rPr lang="zh-CN" altLang="en-US" dirty="0" smtClean="0"/>
              <a:t>单击此处编辑母版标题样式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446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06269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03909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cxnSp>
        <p:nvCxnSpPr>
          <p:cNvPr id="3" name="直接连接符 2"/>
          <p:cNvCxnSpPr/>
          <p:nvPr userDrawn="1"/>
        </p:nvCxnSpPr>
        <p:spPr bwMode="auto">
          <a:xfrm>
            <a:off x="468313" y="981075"/>
            <a:ext cx="8280400" cy="0"/>
          </a:xfrm>
          <a:prstGeom prst="line">
            <a:avLst/>
          </a:prstGeom>
          <a:solidFill>
            <a:schemeClr val="accent1"/>
          </a:solidFill>
          <a:ln w="28575" cap="flat" cmpd="sng" algn="ctr">
            <a:solidFill>
              <a:srgbClr val="0062AC"/>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2" name="标题占位符 1"/>
          <p:cNvSpPr>
            <a:spLocks noGrp="1" noChangeArrowheads="1"/>
          </p:cNvSpPr>
          <p:nvPr>
            <p:ph type="title"/>
          </p:nvPr>
        </p:nvSpPr>
        <p:spPr bwMode="auto">
          <a:xfrm>
            <a:off x="457200" y="274638"/>
            <a:ext cx="8229600" cy="634082"/>
          </a:xfrm>
          <a:prstGeom prst="rect">
            <a:avLst/>
          </a:prstGeom>
          <a:noFill/>
          <a:ln w="9525">
            <a:noFill/>
            <a:miter lim="800000"/>
            <a:headEnd/>
            <a:tailEnd/>
          </a:ln>
        </p:spPr>
        <p:txBody>
          <a:bodyPr/>
          <a:lstStyle>
            <a:lvl1pPr algn="l">
              <a:defRPr/>
            </a:lvl1pPr>
          </a:lstStyle>
          <a:p>
            <a:pPr lvl="0"/>
            <a:r>
              <a:rPr lang="zh-CN" dirty="0" smtClean="0"/>
              <a:t>单击此处编辑母版标题样式</a:t>
            </a:r>
          </a:p>
        </p:txBody>
      </p:sp>
    </p:spTree>
    <p:extLst>
      <p:ext uri="{BB962C8B-B14F-4D97-AF65-F5344CB8AC3E}">
        <p14:creationId xmlns:p14="http://schemas.microsoft.com/office/powerpoint/2010/main" xmlns="" val="1493120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44731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2204202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8" name="标题 1"/>
          <p:cNvSpPr>
            <a:spLocks noGrp="1"/>
          </p:cNvSpPr>
          <p:nvPr>
            <p:ph type="title"/>
          </p:nvPr>
        </p:nvSpPr>
        <p:spPr>
          <a:xfrm>
            <a:off x="611560" y="404664"/>
            <a:ext cx="8229600" cy="792088"/>
          </a:xfrm>
          <a:prstGeom prst="rect">
            <a:avLst/>
          </a:prstGeom>
        </p:spPr>
        <p:txBody>
          <a:bodyPr/>
          <a:lstStyle>
            <a:lvl1pPr>
              <a:defRPr sz="3600" b="1">
                <a:solidFill>
                  <a:schemeClr val="accent1">
                    <a:lumMod val="75000"/>
                  </a:schemeClr>
                </a:solidFill>
              </a:defRPr>
            </a:lvl1pPr>
          </a:lstStyle>
          <a:p>
            <a:r>
              <a:rPr lang="zh-CN" altLang="en-US" dirty="0" smtClean="0"/>
              <a:t>单击此处编辑母版标题样式</a:t>
            </a:r>
            <a:endParaRPr lang="zh-CN" altLang="en-US" dirty="0"/>
          </a:p>
        </p:txBody>
      </p:sp>
      <p:sp>
        <p:nvSpPr>
          <p:cNvPr id="3" name="Rectangle 6"/>
          <p:cNvSpPr>
            <a:spLocks noGrp="1" noChangeArrowheads="1"/>
          </p:cNvSpPr>
          <p:nvPr>
            <p:ph type="sldNum" sz="quarter" idx="10"/>
          </p:nvPr>
        </p:nvSpPr>
        <p:spPr>
          <a:xfrm>
            <a:off x="1619250" y="6453188"/>
            <a:ext cx="576263" cy="333375"/>
          </a:xfrm>
          <a:prstGeom prst="rect">
            <a:avLst/>
          </a:prstGeom>
        </p:spPr>
        <p:txBody>
          <a:bodyPr/>
          <a:lstStyle>
            <a:lvl1pPr>
              <a:defRPr>
                <a:solidFill>
                  <a:schemeClr val="bg1"/>
                </a:solidFill>
                <a:latin typeface="微软雅黑" pitchFamily="34" charset="-122"/>
                <a:ea typeface="微软雅黑" pitchFamily="34" charset="-122"/>
              </a:defRPr>
            </a:lvl1pPr>
          </a:lstStyle>
          <a:p>
            <a:pPr>
              <a:defRPr/>
            </a:pPr>
            <a:fld id="{FE698F25-4C82-4EBD-926A-70A7476E25C5}" type="slidenum">
              <a:rPr lang="en-US" altLang="zh-CN" smtClean="0">
                <a:solidFill>
                  <a:srgbClr val="FFFFFF"/>
                </a:solidFill>
              </a:rPr>
              <a:pPr>
                <a:defRPr/>
              </a:pPr>
              <a:t>‹#›</a:t>
            </a:fld>
            <a:endParaRPr lang="en-US" altLang="zh-CN" dirty="0">
              <a:solidFill>
                <a:srgbClr val="FFFFFF"/>
              </a:solidFill>
            </a:endParaRPr>
          </a:p>
        </p:txBody>
      </p:sp>
    </p:spTree>
    <p:extLst>
      <p:ext uri="{BB962C8B-B14F-4D97-AF65-F5344CB8AC3E}">
        <p14:creationId xmlns:p14="http://schemas.microsoft.com/office/powerpoint/2010/main" xmlns="" val="909478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_al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553998"/>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989013"/>
            <a:ext cx="8382000" cy="1945148"/>
          </a:xfrm>
          <a:prstGeom prst="rect">
            <a:avLst/>
          </a:prstGeom>
        </p:spPr>
        <p:txBody>
          <a:bodyPr/>
          <a:lstStyle>
            <a:lvl1pPr>
              <a:defRPr sz="2800"/>
            </a:lvl1pPr>
            <a:lvl2pPr>
              <a:defRPr sz="2600"/>
            </a:lvl2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8287207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bwMode="auto">
          <a:xfrm>
            <a:off x="0" y="6597352"/>
            <a:ext cx="9144000" cy="279884"/>
          </a:xfrm>
          <a:prstGeom prst="rect">
            <a:avLst/>
          </a:prstGeom>
          <a:solidFill>
            <a:srgbClr val="03344D"/>
          </a:solidFill>
          <a:ln w="3175">
            <a:noFill/>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dirty="0">
              <a:solidFill>
                <a:srgbClr val="000000"/>
              </a:solidFill>
              <a:latin typeface="微软雅黑" pitchFamily="34" charset="-122"/>
            </a:endParaRPr>
          </a:p>
        </p:txBody>
      </p:sp>
      <p:sp>
        <p:nvSpPr>
          <p:cNvPr id="4" name="矩形 3"/>
          <p:cNvSpPr/>
          <p:nvPr userDrawn="1"/>
        </p:nvSpPr>
        <p:spPr bwMode="auto">
          <a:xfrm>
            <a:off x="0" y="0"/>
            <a:ext cx="9144000" cy="836712"/>
          </a:xfrm>
          <a:prstGeom prst="rect">
            <a:avLst/>
          </a:prstGeom>
          <a:solidFill>
            <a:srgbClr val="03344D">
              <a:alpha val="43137"/>
            </a:srgbClr>
          </a:solidFill>
          <a:ln w="3175">
            <a:noFill/>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dirty="0">
              <a:solidFill>
                <a:srgbClr val="000000"/>
              </a:solidFill>
              <a:latin typeface="微软雅黑" pitchFamily="34" charset="-122"/>
            </a:endParaRPr>
          </a:p>
        </p:txBody>
      </p:sp>
      <p:cxnSp>
        <p:nvCxnSpPr>
          <p:cNvPr id="6" name="直接连接符 5"/>
          <p:cNvCxnSpPr/>
          <p:nvPr userDrawn="1"/>
        </p:nvCxnSpPr>
        <p:spPr bwMode="auto">
          <a:xfrm>
            <a:off x="0" y="836712"/>
            <a:ext cx="9144000" cy="0"/>
          </a:xfrm>
          <a:prstGeom prst="line">
            <a:avLst/>
          </a:prstGeom>
          <a:solidFill>
            <a:schemeClr val="accent1"/>
          </a:solidFill>
          <a:ln w="3175" cap="flat" cmpd="sng" algn="ctr">
            <a:solidFill>
              <a:schemeClr val="bg1"/>
            </a:solidFill>
            <a:prstDash val="solid"/>
            <a:round/>
            <a:headEnd type="none" w="med" len="med"/>
            <a:tailEnd type="none" w="med" len="med"/>
          </a:ln>
          <a:effectLst>
            <a:outerShdw dist="17961" dir="2700000" algn="ctr" rotWithShape="0">
              <a:schemeClr val="tx1">
                <a:gamma/>
                <a:shade val="60000"/>
                <a:invGamma/>
              </a:schemeClr>
            </a:outerShdw>
          </a:effectLst>
        </p:spPr>
      </p:cxnSp>
      <p:pic>
        <p:nvPicPr>
          <p:cNvPr id="8" name="Picture 2"/>
          <p:cNvPicPr>
            <a:picLocks noChangeAspect="1" noChangeArrowheads="1"/>
          </p:cNvPicPr>
          <p:nvPr userDrawn="1"/>
        </p:nvPicPr>
        <p:blipFill>
          <a:blip r:embed="rId2" cstate="print"/>
          <a:srcRect/>
          <a:stretch>
            <a:fillRect/>
          </a:stretch>
        </p:blipFill>
        <p:spPr bwMode="auto">
          <a:xfrm>
            <a:off x="7911124" y="6647944"/>
            <a:ext cx="1086564" cy="188640"/>
          </a:xfrm>
          <a:prstGeom prst="rect">
            <a:avLst/>
          </a:prstGeom>
          <a:noFill/>
          <a:ln w="9525">
            <a:noFill/>
            <a:miter lim="800000"/>
            <a:headEnd/>
            <a:tailEnd/>
          </a:ln>
        </p:spPr>
      </p:pic>
      <p:sp>
        <p:nvSpPr>
          <p:cNvPr id="9" name="标题 1"/>
          <p:cNvSpPr>
            <a:spLocks noGrp="1"/>
          </p:cNvSpPr>
          <p:nvPr>
            <p:ph type="title"/>
          </p:nvPr>
        </p:nvSpPr>
        <p:spPr>
          <a:xfrm>
            <a:off x="467544" y="188640"/>
            <a:ext cx="7941568" cy="620688"/>
          </a:xfrm>
          <a:prstGeom prst="rect">
            <a:avLst/>
          </a:prstGeom>
        </p:spPr>
        <p:txBody>
          <a:bodyPr/>
          <a:lstStyle>
            <a:lvl1pPr>
              <a:defRPr lang="zh-CN" altLang="en-US" sz="2800" b="1" kern="1200" dirty="0" smtClean="0">
                <a:ln w="3175">
                  <a:solidFill>
                    <a:schemeClr val="bg1"/>
                  </a:solidFill>
                </a:ln>
                <a:gradFill>
                  <a:gsLst>
                    <a:gs pos="0">
                      <a:schemeClr val="bg1"/>
                    </a:gs>
                    <a:gs pos="50000">
                      <a:schemeClr val="accent1">
                        <a:tint val="44500"/>
                        <a:satMod val="160000"/>
                      </a:schemeClr>
                    </a:gs>
                    <a:gs pos="100000">
                      <a:srgbClr val="A1D1F1"/>
                    </a:gs>
                  </a:gsLst>
                  <a:lin ang="5400000" scaled="0"/>
                </a:gradFill>
                <a:effectLst>
                  <a:outerShdw blurRad="215900" dist="482600" dir="1680000" algn="ctr" rotWithShape="0">
                    <a:schemeClr val="tx1">
                      <a:alpha val="30000"/>
                    </a:schemeClr>
                  </a:outerShdw>
                </a:effectLst>
                <a:latin typeface="微软雅黑" pitchFamily="34" charset="-122"/>
                <a:ea typeface="微软雅黑" pitchFamily="34" charset="-122"/>
                <a:cs typeface="+mn-cs"/>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smtClean="0"/>
              <a:t>单击此处编辑母版标题样式</a:t>
            </a:r>
            <a:endParaRPr lang="zh-CN" altLang="en-US" dirty="0"/>
          </a:p>
        </p:txBody>
      </p:sp>
    </p:spTree>
    <p:extLst>
      <p:ext uri="{BB962C8B-B14F-4D97-AF65-F5344CB8AC3E}">
        <p14:creationId xmlns:p14="http://schemas.microsoft.com/office/powerpoint/2010/main" xmlns="" val="256789983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446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06269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03909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cxnSp>
        <p:nvCxnSpPr>
          <p:cNvPr id="3" name="直接连接符 2"/>
          <p:cNvCxnSpPr/>
          <p:nvPr userDrawn="1"/>
        </p:nvCxnSpPr>
        <p:spPr bwMode="auto">
          <a:xfrm>
            <a:off x="468313" y="981075"/>
            <a:ext cx="8280400" cy="0"/>
          </a:xfrm>
          <a:prstGeom prst="line">
            <a:avLst/>
          </a:prstGeom>
          <a:solidFill>
            <a:schemeClr val="accent1"/>
          </a:solidFill>
          <a:ln w="28575" cap="flat" cmpd="sng" algn="ctr">
            <a:solidFill>
              <a:srgbClr val="0062AC"/>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2" name="标题占位符 1"/>
          <p:cNvSpPr>
            <a:spLocks noGrp="1" noChangeArrowheads="1"/>
          </p:cNvSpPr>
          <p:nvPr>
            <p:ph type="title"/>
          </p:nvPr>
        </p:nvSpPr>
        <p:spPr bwMode="auto">
          <a:xfrm>
            <a:off x="457200" y="274638"/>
            <a:ext cx="8229600" cy="634082"/>
          </a:xfrm>
          <a:prstGeom prst="rect">
            <a:avLst/>
          </a:prstGeom>
          <a:noFill/>
          <a:ln w="9525">
            <a:noFill/>
            <a:miter lim="800000"/>
            <a:headEnd/>
            <a:tailEnd/>
          </a:ln>
        </p:spPr>
        <p:txBody>
          <a:bodyPr/>
          <a:lstStyle>
            <a:lvl1pPr algn="l">
              <a:defRPr/>
            </a:lvl1pPr>
          </a:lstStyle>
          <a:p>
            <a:pPr lvl="0"/>
            <a:r>
              <a:rPr lang="zh-CN" dirty="0" smtClean="0"/>
              <a:t>单击此处编辑母版标题样式</a:t>
            </a:r>
          </a:p>
        </p:txBody>
      </p:sp>
    </p:spTree>
    <p:extLst>
      <p:ext uri="{BB962C8B-B14F-4D97-AF65-F5344CB8AC3E}">
        <p14:creationId xmlns:p14="http://schemas.microsoft.com/office/powerpoint/2010/main" xmlns="" val="1493120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44731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2204202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8" name="标题 1"/>
          <p:cNvSpPr>
            <a:spLocks noGrp="1"/>
          </p:cNvSpPr>
          <p:nvPr>
            <p:ph type="title"/>
          </p:nvPr>
        </p:nvSpPr>
        <p:spPr>
          <a:xfrm>
            <a:off x="611560" y="404664"/>
            <a:ext cx="8229600" cy="792088"/>
          </a:xfrm>
          <a:prstGeom prst="rect">
            <a:avLst/>
          </a:prstGeom>
        </p:spPr>
        <p:txBody>
          <a:bodyPr/>
          <a:lstStyle>
            <a:lvl1pPr>
              <a:defRPr sz="3600" b="1">
                <a:solidFill>
                  <a:schemeClr val="accent1">
                    <a:lumMod val="75000"/>
                  </a:schemeClr>
                </a:solidFill>
              </a:defRPr>
            </a:lvl1pPr>
          </a:lstStyle>
          <a:p>
            <a:r>
              <a:rPr lang="zh-CN" altLang="en-US" dirty="0" smtClean="0"/>
              <a:t>单击此处编辑母版标题样式</a:t>
            </a:r>
            <a:endParaRPr lang="zh-CN" altLang="en-US" dirty="0"/>
          </a:p>
        </p:txBody>
      </p:sp>
      <p:sp>
        <p:nvSpPr>
          <p:cNvPr id="3" name="Rectangle 6"/>
          <p:cNvSpPr>
            <a:spLocks noGrp="1" noChangeArrowheads="1"/>
          </p:cNvSpPr>
          <p:nvPr>
            <p:ph type="sldNum" sz="quarter" idx="10"/>
          </p:nvPr>
        </p:nvSpPr>
        <p:spPr>
          <a:xfrm>
            <a:off x="1619250" y="6453188"/>
            <a:ext cx="576263" cy="333375"/>
          </a:xfrm>
          <a:prstGeom prst="rect">
            <a:avLst/>
          </a:prstGeom>
        </p:spPr>
        <p:txBody>
          <a:bodyPr/>
          <a:lstStyle>
            <a:lvl1pPr>
              <a:defRPr>
                <a:solidFill>
                  <a:schemeClr val="bg1"/>
                </a:solidFill>
                <a:latin typeface="微软雅黑" pitchFamily="34" charset="-122"/>
                <a:ea typeface="微软雅黑" pitchFamily="34" charset="-122"/>
              </a:defRPr>
            </a:lvl1pPr>
          </a:lstStyle>
          <a:p>
            <a:pPr>
              <a:defRPr/>
            </a:pPr>
            <a:fld id="{FE698F25-4C82-4EBD-926A-70A7476E25C5}" type="slidenum">
              <a:rPr lang="en-US" altLang="zh-CN" smtClean="0">
                <a:solidFill>
                  <a:srgbClr val="FFFFFF"/>
                </a:solidFill>
              </a:rPr>
              <a:pPr>
                <a:defRPr/>
              </a:pPr>
              <a:t>‹#›</a:t>
            </a:fld>
            <a:endParaRPr lang="en-US" altLang="zh-CN" dirty="0">
              <a:solidFill>
                <a:srgbClr val="FFFFFF"/>
              </a:solidFill>
            </a:endParaRPr>
          </a:p>
        </p:txBody>
      </p:sp>
    </p:spTree>
    <p:extLst>
      <p:ext uri="{BB962C8B-B14F-4D97-AF65-F5344CB8AC3E}">
        <p14:creationId xmlns:p14="http://schemas.microsoft.com/office/powerpoint/2010/main" xmlns="" val="909478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_al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553998"/>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989013"/>
            <a:ext cx="8382000" cy="1945148"/>
          </a:xfrm>
          <a:prstGeom prst="rect">
            <a:avLst/>
          </a:prstGeom>
        </p:spPr>
        <p:txBody>
          <a:bodyPr/>
          <a:lstStyle>
            <a:lvl1pPr>
              <a:defRPr sz="2800"/>
            </a:lvl1pPr>
            <a:lvl2pPr>
              <a:defRPr sz="2600"/>
            </a:lvl2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82872077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cxnSp>
        <p:nvCxnSpPr>
          <p:cNvPr id="3" name="直接连接符 2"/>
          <p:cNvCxnSpPr/>
          <p:nvPr userDrawn="1"/>
        </p:nvCxnSpPr>
        <p:spPr bwMode="auto">
          <a:xfrm>
            <a:off x="468313" y="981075"/>
            <a:ext cx="8280400" cy="0"/>
          </a:xfrm>
          <a:prstGeom prst="line">
            <a:avLst/>
          </a:prstGeom>
          <a:solidFill>
            <a:schemeClr val="accent1"/>
          </a:solidFill>
          <a:ln w="28575" cap="flat" cmpd="sng" algn="ctr">
            <a:solidFill>
              <a:srgbClr val="0062AC"/>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2" name="标题占位符 1"/>
          <p:cNvSpPr>
            <a:spLocks noGrp="1" noChangeArrowheads="1"/>
          </p:cNvSpPr>
          <p:nvPr>
            <p:ph type="title"/>
          </p:nvPr>
        </p:nvSpPr>
        <p:spPr bwMode="auto">
          <a:xfrm>
            <a:off x="457200" y="274638"/>
            <a:ext cx="8229600" cy="634082"/>
          </a:xfrm>
          <a:prstGeom prst="rect">
            <a:avLst/>
          </a:prstGeom>
          <a:noFill/>
          <a:ln w="9525">
            <a:noFill/>
            <a:miter lim="800000"/>
            <a:headEnd/>
            <a:tailEnd/>
          </a:ln>
        </p:spPr>
        <p:txBody>
          <a:bodyPr/>
          <a:lstStyle>
            <a:lvl1pPr algn="l">
              <a:defRPr/>
            </a:lvl1pPr>
          </a:lstStyle>
          <a:p>
            <a:pPr lvl="0"/>
            <a:r>
              <a:rPr lang="zh-CN" dirty="0" smtClean="0"/>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8" name="标题 1"/>
          <p:cNvSpPr>
            <a:spLocks noGrp="1"/>
          </p:cNvSpPr>
          <p:nvPr>
            <p:ph type="title"/>
          </p:nvPr>
        </p:nvSpPr>
        <p:spPr>
          <a:xfrm>
            <a:off x="611560" y="404664"/>
            <a:ext cx="8229600" cy="792088"/>
          </a:xfrm>
          <a:prstGeom prst="rect">
            <a:avLst/>
          </a:prstGeom>
        </p:spPr>
        <p:txBody>
          <a:bodyPr/>
          <a:lstStyle>
            <a:lvl1pPr>
              <a:defRPr sz="3600" b="1">
                <a:solidFill>
                  <a:schemeClr val="accent1">
                    <a:lumMod val="75000"/>
                  </a:schemeClr>
                </a:solidFill>
              </a:defRPr>
            </a:lvl1pPr>
          </a:lstStyle>
          <a:p>
            <a:r>
              <a:rPr lang="zh-CN" altLang="en-US" dirty="0" smtClean="0"/>
              <a:t>单击此处编辑母版标题样式</a:t>
            </a:r>
            <a:endParaRPr lang="zh-CN" altLang="en-US" dirty="0"/>
          </a:p>
        </p:txBody>
      </p:sp>
      <p:sp>
        <p:nvSpPr>
          <p:cNvPr id="3" name="Rectangle 6"/>
          <p:cNvSpPr>
            <a:spLocks noGrp="1" noChangeArrowheads="1"/>
          </p:cNvSpPr>
          <p:nvPr>
            <p:ph type="sldNum" sz="quarter" idx="10"/>
          </p:nvPr>
        </p:nvSpPr>
        <p:spPr>
          <a:xfrm>
            <a:off x="1619250" y="6453188"/>
            <a:ext cx="576263" cy="333375"/>
          </a:xfrm>
          <a:prstGeom prst="rect">
            <a:avLst/>
          </a:prstGeom>
        </p:spPr>
        <p:txBody>
          <a:bodyPr/>
          <a:lstStyle>
            <a:lvl1pPr>
              <a:defRPr>
                <a:solidFill>
                  <a:srgbClr val="FFFFFF"/>
                </a:solidFill>
                <a:latin typeface="微软雅黑" pitchFamily="34" charset="-122"/>
                <a:ea typeface="微软雅黑" pitchFamily="34" charset="-122"/>
              </a:defRPr>
            </a:lvl1pPr>
          </a:lstStyle>
          <a:p>
            <a:pPr>
              <a:defRPr/>
            </a:pPr>
            <a:fld id="{B25E89F8-5816-4104-A523-B2C8F9E41415}"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bwMode="auto">
          <a:xfrm>
            <a:off x="0" y="6597352"/>
            <a:ext cx="9144000" cy="279884"/>
          </a:xfrm>
          <a:prstGeom prst="rect">
            <a:avLst/>
          </a:prstGeom>
          <a:solidFill>
            <a:srgbClr val="03344D"/>
          </a:solidFill>
          <a:ln w="3175">
            <a:noFill/>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dirty="0">
              <a:solidFill>
                <a:srgbClr val="000000"/>
              </a:solidFill>
              <a:latin typeface="微软雅黑" pitchFamily="34" charset="-122"/>
            </a:endParaRPr>
          </a:p>
        </p:txBody>
      </p:sp>
      <p:sp>
        <p:nvSpPr>
          <p:cNvPr id="4" name="矩形 3"/>
          <p:cNvSpPr/>
          <p:nvPr userDrawn="1"/>
        </p:nvSpPr>
        <p:spPr bwMode="auto">
          <a:xfrm>
            <a:off x="0" y="0"/>
            <a:ext cx="9144000" cy="836712"/>
          </a:xfrm>
          <a:prstGeom prst="rect">
            <a:avLst/>
          </a:prstGeom>
          <a:solidFill>
            <a:srgbClr val="03344D">
              <a:alpha val="43137"/>
            </a:srgbClr>
          </a:solidFill>
          <a:ln w="3175">
            <a:noFill/>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dirty="0">
              <a:solidFill>
                <a:srgbClr val="000000"/>
              </a:solidFill>
              <a:latin typeface="微软雅黑" pitchFamily="34" charset="-122"/>
            </a:endParaRPr>
          </a:p>
        </p:txBody>
      </p:sp>
      <p:cxnSp>
        <p:nvCxnSpPr>
          <p:cNvPr id="6" name="直接连接符 5"/>
          <p:cNvCxnSpPr/>
          <p:nvPr userDrawn="1"/>
        </p:nvCxnSpPr>
        <p:spPr bwMode="auto">
          <a:xfrm>
            <a:off x="0" y="836712"/>
            <a:ext cx="9144000" cy="0"/>
          </a:xfrm>
          <a:prstGeom prst="line">
            <a:avLst/>
          </a:prstGeom>
          <a:solidFill>
            <a:schemeClr val="accent1"/>
          </a:solidFill>
          <a:ln w="3175" cap="flat" cmpd="sng" algn="ctr">
            <a:solidFill>
              <a:schemeClr val="bg1"/>
            </a:solidFill>
            <a:prstDash val="solid"/>
            <a:round/>
            <a:headEnd type="none" w="med" len="med"/>
            <a:tailEnd type="none" w="med" len="med"/>
          </a:ln>
          <a:effectLst>
            <a:outerShdw dist="17961" dir="2700000" algn="ctr" rotWithShape="0">
              <a:schemeClr val="tx1">
                <a:gamma/>
                <a:shade val="60000"/>
                <a:invGamma/>
              </a:schemeClr>
            </a:outerShdw>
          </a:effectLst>
        </p:spPr>
      </p:cxnSp>
      <p:pic>
        <p:nvPicPr>
          <p:cNvPr id="8" name="Picture 2"/>
          <p:cNvPicPr>
            <a:picLocks noChangeAspect="1" noChangeArrowheads="1"/>
          </p:cNvPicPr>
          <p:nvPr userDrawn="1"/>
        </p:nvPicPr>
        <p:blipFill>
          <a:blip r:embed="rId2" cstate="print"/>
          <a:srcRect/>
          <a:stretch>
            <a:fillRect/>
          </a:stretch>
        </p:blipFill>
        <p:spPr bwMode="auto">
          <a:xfrm>
            <a:off x="7911124" y="6647944"/>
            <a:ext cx="1086564" cy="188640"/>
          </a:xfrm>
          <a:prstGeom prst="rect">
            <a:avLst/>
          </a:prstGeom>
          <a:noFill/>
          <a:ln w="9525">
            <a:noFill/>
            <a:miter lim="800000"/>
            <a:headEnd/>
            <a:tailEnd/>
          </a:ln>
        </p:spPr>
      </p:pic>
      <p:sp>
        <p:nvSpPr>
          <p:cNvPr id="9" name="标题 1"/>
          <p:cNvSpPr>
            <a:spLocks noGrp="1"/>
          </p:cNvSpPr>
          <p:nvPr>
            <p:ph type="title"/>
          </p:nvPr>
        </p:nvSpPr>
        <p:spPr>
          <a:xfrm>
            <a:off x="467544" y="188640"/>
            <a:ext cx="7941568" cy="620688"/>
          </a:xfrm>
          <a:prstGeom prst="rect">
            <a:avLst/>
          </a:prstGeom>
        </p:spPr>
        <p:txBody>
          <a:bodyPr/>
          <a:lstStyle>
            <a:lvl1pPr>
              <a:defRPr lang="zh-CN" altLang="en-US" sz="2800" b="1" kern="1200" dirty="0" smtClean="0">
                <a:ln w="3175">
                  <a:solidFill>
                    <a:schemeClr val="bg1"/>
                  </a:solidFill>
                </a:ln>
                <a:gradFill>
                  <a:gsLst>
                    <a:gs pos="0">
                      <a:schemeClr val="bg1"/>
                    </a:gs>
                    <a:gs pos="50000">
                      <a:schemeClr val="accent1">
                        <a:tint val="44500"/>
                        <a:satMod val="160000"/>
                      </a:schemeClr>
                    </a:gs>
                    <a:gs pos="100000">
                      <a:srgbClr val="A1D1F1"/>
                    </a:gs>
                  </a:gsLst>
                  <a:lin ang="5400000" scaled="0"/>
                </a:gradFill>
                <a:effectLst>
                  <a:outerShdw blurRad="215900" dist="482600" dir="1680000" algn="ctr" rotWithShape="0">
                    <a:schemeClr val="tx1">
                      <a:alpha val="30000"/>
                    </a:schemeClr>
                  </a:outerShdw>
                </a:effectLst>
                <a:latin typeface="微软雅黑" pitchFamily="34" charset="-122"/>
                <a:ea typeface="微软雅黑" pitchFamily="34" charset="-122"/>
                <a:cs typeface="+mn-cs"/>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smtClean="0"/>
              <a:t>单击此处编辑母版标题样式</a:t>
            </a:r>
            <a:endParaRPr lang="zh-CN" altLang="en-US" dirty="0"/>
          </a:p>
        </p:txBody>
      </p:sp>
    </p:spTree>
    <p:extLst>
      <p:ext uri="{BB962C8B-B14F-4D97-AF65-F5344CB8AC3E}">
        <p14:creationId xmlns:p14="http://schemas.microsoft.com/office/powerpoint/2010/main" xmlns="" val="25678998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1.png"/><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8" descr="未命名-1.png"/>
          <p:cNvPicPr>
            <a:picLocks noChangeAspect="1"/>
          </p:cNvPicPr>
          <p:nvPr userDrawn="1"/>
        </p:nvPicPr>
        <p:blipFill>
          <a:blip r:embed="rId10" cstate="print"/>
          <a:srcRect/>
          <a:stretch>
            <a:fillRect/>
          </a:stretch>
        </p:blipFill>
        <p:spPr bwMode="auto">
          <a:xfrm>
            <a:off x="0" y="0"/>
            <a:ext cx="9144000" cy="6858000"/>
          </a:xfrm>
          <a:prstGeom prst="rect">
            <a:avLst/>
          </a:prstGeom>
          <a:noFill/>
          <a:ln w="9525">
            <a:noFill/>
            <a:miter lim="800000"/>
            <a:headEnd/>
            <a:tailEnd/>
          </a:ln>
        </p:spPr>
      </p:pic>
      <p:sp>
        <p:nvSpPr>
          <p:cNvPr id="2052" name="Rectangle 6"/>
          <p:cNvSpPr txBox="1">
            <a:spLocks noChangeArrowheads="1"/>
          </p:cNvSpPr>
          <p:nvPr userDrawn="1"/>
        </p:nvSpPr>
        <p:spPr bwMode="auto">
          <a:xfrm>
            <a:off x="8429625" y="142875"/>
            <a:ext cx="598488" cy="476250"/>
          </a:xfrm>
          <a:prstGeom prst="rect">
            <a:avLst/>
          </a:prstGeom>
          <a:noFill/>
          <a:ln>
            <a:noFill/>
          </a:ln>
          <a:extLst/>
        </p:spPr>
        <p:txBody>
          <a:bodyPr anchor="ctr"/>
          <a:lstStyle>
            <a:lvl1pPr eaLnBrk="0" hangingPunct="0">
              <a:defRPr>
                <a:solidFill>
                  <a:schemeClr val="tx1"/>
                </a:solidFill>
                <a:latin typeface="宋体" pitchFamily="2" charset="-122"/>
                <a:ea typeface="宋体" pitchFamily="2" charset="-122"/>
              </a:defRPr>
            </a:lvl1pPr>
            <a:lvl2pPr marL="742950" indent="-285750" eaLnBrk="0" hangingPunct="0">
              <a:defRPr>
                <a:solidFill>
                  <a:schemeClr val="tx1"/>
                </a:solidFill>
                <a:latin typeface="宋体" pitchFamily="2" charset="-122"/>
                <a:ea typeface="宋体" pitchFamily="2" charset="-122"/>
              </a:defRPr>
            </a:lvl2pPr>
            <a:lvl3pPr marL="1143000" indent="-228600" eaLnBrk="0" hangingPunct="0">
              <a:defRPr>
                <a:solidFill>
                  <a:schemeClr val="tx1"/>
                </a:solidFill>
                <a:latin typeface="宋体" pitchFamily="2" charset="-122"/>
                <a:ea typeface="宋体" pitchFamily="2" charset="-122"/>
              </a:defRPr>
            </a:lvl3pPr>
            <a:lvl4pPr marL="1600200" indent="-228600" eaLnBrk="0" hangingPunct="0">
              <a:defRPr>
                <a:solidFill>
                  <a:schemeClr val="tx1"/>
                </a:solidFill>
                <a:latin typeface="宋体" pitchFamily="2" charset="-122"/>
                <a:ea typeface="宋体" pitchFamily="2" charset="-122"/>
              </a:defRPr>
            </a:lvl4pPr>
            <a:lvl5pPr marL="2057400" indent="-228600" eaLnBrk="0" hangingPunct="0">
              <a:defRPr>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a:solidFill>
                  <a:schemeClr val="tx1"/>
                </a:solidFill>
                <a:latin typeface="宋体" pitchFamily="2" charset="-122"/>
                <a:ea typeface="宋体" pitchFamily="2" charset="-122"/>
              </a:defRPr>
            </a:lvl9pPr>
          </a:lstStyle>
          <a:p>
            <a:pPr algn="r" eaLnBrk="1" hangingPunct="1">
              <a:defRPr/>
            </a:pPr>
            <a:fld id="{8B089166-D3C3-43F8-AC49-254A8E023273}" type="slidenum">
              <a:rPr lang="en-US" altLang="zh-CN" sz="1200" smtClean="0">
                <a:solidFill>
                  <a:srgbClr val="FFFFFF"/>
                </a:solidFill>
                <a:latin typeface="微软雅黑" pitchFamily="34" charset="-122"/>
                <a:ea typeface="微软雅黑" pitchFamily="34" charset="-122"/>
              </a:rPr>
              <a:pPr algn="r" eaLnBrk="1" hangingPunct="1">
                <a:defRPr/>
              </a:pPr>
              <a:t>‹#›</a:t>
            </a:fld>
            <a:endParaRPr lang="en-US" altLang="zh-CN" sz="1200" smtClean="0">
              <a:solidFill>
                <a:srgbClr val="FFFFFF"/>
              </a:solidFill>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微软雅黑" pitchFamily="34" charset="-122"/>
        </a:defRPr>
      </a:lvl2pPr>
      <a:lvl3pPr algn="ctr" rtl="0" eaLnBrk="0" fontAlgn="base" hangingPunct="0">
        <a:spcBef>
          <a:spcPct val="0"/>
        </a:spcBef>
        <a:spcAft>
          <a:spcPct val="0"/>
        </a:spcAft>
        <a:defRPr sz="4400">
          <a:solidFill>
            <a:schemeClr val="tx1"/>
          </a:solidFill>
          <a:latin typeface="Calibri" pitchFamily="34" charset="0"/>
          <a:ea typeface="微软雅黑" pitchFamily="34" charset="-122"/>
        </a:defRPr>
      </a:lvl3pPr>
      <a:lvl4pPr algn="ctr" rtl="0" eaLnBrk="0" fontAlgn="base" hangingPunct="0">
        <a:spcBef>
          <a:spcPct val="0"/>
        </a:spcBef>
        <a:spcAft>
          <a:spcPct val="0"/>
        </a:spcAft>
        <a:defRPr sz="4400">
          <a:solidFill>
            <a:schemeClr val="tx1"/>
          </a:solidFill>
          <a:latin typeface="Calibri" pitchFamily="34" charset="0"/>
          <a:ea typeface="微软雅黑" pitchFamily="34" charset="-122"/>
        </a:defRPr>
      </a:lvl4pPr>
      <a:lvl5pPr algn="ctr" rtl="0" eaLnBrk="0" fontAlgn="base" hangingPunct="0">
        <a:spcBef>
          <a:spcPct val="0"/>
        </a:spcBef>
        <a:spcAft>
          <a:spcPct val="0"/>
        </a:spcAft>
        <a:defRPr sz="4400">
          <a:solidFill>
            <a:schemeClr val="tx1"/>
          </a:solidFill>
          <a:latin typeface="Calibri" pitchFamily="34" charset="0"/>
          <a:ea typeface="微软雅黑" pitchFamily="34" charset="-122"/>
        </a:defRPr>
      </a:lvl5pPr>
      <a:lvl6pPr marL="457200" algn="ctr" rtl="0" eaLnBrk="0" fontAlgn="base" hangingPunct="0">
        <a:spcBef>
          <a:spcPct val="0"/>
        </a:spcBef>
        <a:spcAft>
          <a:spcPct val="0"/>
        </a:spcAft>
        <a:defRPr sz="4400">
          <a:solidFill>
            <a:schemeClr val="tx1"/>
          </a:solidFill>
          <a:latin typeface="Calibri" pitchFamily="34" charset="0"/>
          <a:ea typeface="微软雅黑" pitchFamily="34" charset="-122"/>
        </a:defRPr>
      </a:lvl6pPr>
      <a:lvl7pPr marL="914400" algn="ctr" rtl="0" eaLnBrk="0" fontAlgn="base" hangingPunct="0">
        <a:spcBef>
          <a:spcPct val="0"/>
        </a:spcBef>
        <a:spcAft>
          <a:spcPct val="0"/>
        </a:spcAft>
        <a:defRPr sz="4400">
          <a:solidFill>
            <a:schemeClr val="tx1"/>
          </a:solidFill>
          <a:latin typeface="Calibri" pitchFamily="34" charset="0"/>
          <a:ea typeface="微软雅黑" pitchFamily="34" charset="-122"/>
        </a:defRPr>
      </a:lvl7pPr>
      <a:lvl8pPr marL="1371600" algn="ctr" rtl="0" eaLnBrk="0" fontAlgn="base" hangingPunct="0">
        <a:spcBef>
          <a:spcPct val="0"/>
        </a:spcBef>
        <a:spcAft>
          <a:spcPct val="0"/>
        </a:spcAft>
        <a:defRPr sz="4400">
          <a:solidFill>
            <a:schemeClr val="tx1"/>
          </a:solidFill>
          <a:latin typeface="Calibri" pitchFamily="34" charset="0"/>
          <a:ea typeface="微软雅黑" pitchFamily="34" charset="-122"/>
        </a:defRPr>
      </a:lvl8pPr>
      <a:lvl9pPr marL="1828800" algn="ctr" rtl="0" eaLnBrk="0" fontAlgn="base" hangingPunct="0">
        <a:spcBef>
          <a:spcPct val="0"/>
        </a:spcBef>
        <a:spcAft>
          <a:spcPct val="0"/>
        </a:spcAft>
        <a:defRPr sz="4400">
          <a:solidFill>
            <a:schemeClr val="tx1"/>
          </a:solidFill>
          <a:latin typeface="Calibri" pitchFamily="34" charset="0"/>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9" name="图片 8" descr="未命名-1.png"/>
          <p:cNvPicPr>
            <a:picLocks noChangeAspect="1"/>
          </p:cNvPicPr>
          <p:nvPr/>
        </p:nvPicPr>
        <p:blipFill>
          <a:blip r:embed="rId11" cstate="print"/>
          <a:stretch>
            <a:fillRect/>
          </a:stretch>
        </p:blipFill>
        <p:spPr>
          <a:xfrm>
            <a:off x="0" y="0"/>
            <a:ext cx="9144000" cy="6858000"/>
          </a:xfrm>
          <a:prstGeom prst="rect">
            <a:avLst/>
          </a:prstGeom>
        </p:spPr>
      </p:pic>
      <p:sp>
        <p:nvSpPr>
          <p:cNvPr id="2052" name="Rectangle 6"/>
          <p:cNvSpPr txBox="1">
            <a:spLocks noChangeArrowheads="1"/>
          </p:cNvSpPr>
          <p:nvPr/>
        </p:nvSpPr>
        <p:spPr bwMode="auto">
          <a:xfrm>
            <a:off x="8429625" y="142875"/>
            <a:ext cx="598488"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宋体" pitchFamily="2" charset="-122"/>
                <a:ea typeface="宋体" pitchFamily="2" charset="-122"/>
              </a:defRPr>
            </a:lvl1pPr>
            <a:lvl2pPr marL="742950" indent="-285750" eaLnBrk="0" hangingPunct="0">
              <a:defRPr>
                <a:solidFill>
                  <a:schemeClr val="tx1"/>
                </a:solidFill>
                <a:latin typeface="宋体" pitchFamily="2" charset="-122"/>
                <a:ea typeface="宋体" pitchFamily="2" charset="-122"/>
              </a:defRPr>
            </a:lvl2pPr>
            <a:lvl3pPr marL="1143000" indent="-228600" eaLnBrk="0" hangingPunct="0">
              <a:defRPr>
                <a:solidFill>
                  <a:schemeClr val="tx1"/>
                </a:solidFill>
                <a:latin typeface="宋体" pitchFamily="2" charset="-122"/>
                <a:ea typeface="宋体" pitchFamily="2" charset="-122"/>
              </a:defRPr>
            </a:lvl3pPr>
            <a:lvl4pPr marL="1600200" indent="-228600" eaLnBrk="0" hangingPunct="0">
              <a:defRPr>
                <a:solidFill>
                  <a:schemeClr val="tx1"/>
                </a:solidFill>
                <a:latin typeface="宋体" pitchFamily="2" charset="-122"/>
                <a:ea typeface="宋体" pitchFamily="2" charset="-122"/>
              </a:defRPr>
            </a:lvl4pPr>
            <a:lvl5pPr marL="2057400" indent="-228600" eaLnBrk="0" hangingPunct="0">
              <a:defRPr>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a:solidFill>
                  <a:schemeClr val="tx1"/>
                </a:solidFill>
                <a:latin typeface="宋体" pitchFamily="2" charset="-122"/>
                <a:ea typeface="宋体" pitchFamily="2" charset="-122"/>
              </a:defRPr>
            </a:lvl9pPr>
          </a:lstStyle>
          <a:p>
            <a:pPr algn="r" eaLnBrk="1" hangingPunct="1">
              <a:defRPr/>
            </a:pPr>
            <a:fld id="{8DC0D26C-DED7-4D1E-A38B-54DBF57EA4C9}" type="slidenum">
              <a:rPr lang="en-US" altLang="zh-CN" sz="1200" smtClean="0">
                <a:solidFill>
                  <a:srgbClr val="FFFFFF"/>
                </a:solidFill>
                <a:latin typeface="微软雅黑" pitchFamily="34" charset="-122"/>
                <a:ea typeface="微软雅黑" pitchFamily="34" charset="-122"/>
              </a:rPr>
              <a:pPr algn="r" eaLnBrk="1" hangingPunct="1">
                <a:defRPr/>
              </a:pPr>
              <a:t>‹#›</a:t>
            </a:fld>
            <a:endParaRPr lang="en-US" altLang="zh-CN" sz="1200" smtClean="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xmlns="" val="102967415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9" r:id="rId9"/>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微软雅黑" pitchFamily="34" charset="-122"/>
        </a:defRPr>
      </a:lvl2pPr>
      <a:lvl3pPr algn="ctr" rtl="0" eaLnBrk="0" fontAlgn="base" hangingPunct="0">
        <a:spcBef>
          <a:spcPct val="0"/>
        </a:spcBef>
        <a:spcAft>
          <a:spcPct val="0"/>
        </a:spcAft>
        <a:defRPr sz="4400">
          <a:solidFill>
            <a:schemeClr val="tx1"/>
          </a:solidFill>
          <a:latin typeface="Calibri" pitchFamily="34" charset="0"/>
          <a:ea typeface="微软雅黑" pitchFamily="34" charset="-122"/>
        </a:defRPr>
      </a:lvl3pPr>
      <a:lvl4pPr algn="ctr" rtl="0" eaLnBrk="0" fontAlgn="base" hangingPunct="0">
        <a:spcBef>
          <a:spcPct val="0"/>
        </a:spcBef>
        <a:spcAft>
          <a:spcPct val="0"/>
        </a:spcAft>
        <a:defRPr sz="4400">
          <a:solidFill>
            <a:schemeClr val="tx1"/>
          </a:solidFill>
          <a:latin typeface="Calibri" pitchFamily="34" charset="0"/>
          <a:ea typeface="微软雅黑" pitchFamily="34" charset="-122"/>
        </a:defRPr>
      </a:lvl4pPr>
      <a:lvl5pPr algn="ctr" rtl="0" eaLnBrk="0" fontAlgn="base" hangingPunct="0">
        <a:spcBef>
          <a:spcPct val="0"/>
        </a:spcBef>
        <a:spcAft>
          <a:spcPct val="0"/>
        </a:spcAft>
        <a:defRPr sz="4400">
          <a:solidFill>
            <a:schemeClr val="tx1"/>
          </a:solidFill>
          <a:latin typeface="Calibri" pitchFamily="34" charset="0"/>
          <a:ea typeface="微软雅黑" pitchFamily="34" charset="-122"/>
        </a:defRPr>
      </a:lvl5pPr>
      <a:lvl6pPr marL="457200" algn="ctr" rtl="0" eaLnBrk="0" fontAlgn="base" hangingPunct="0">
        <a:spcBef>
          <a:spcPct val="0"/>
        </a:spcBef>
        <a:spcAft>
          <a:spcPct val="0"/>
        </a:spcAft>
        <a:defRPr sz="4400">
          <a:solidFill>
            <a:schemeClr val="tx1"/>
          </a:solidFill>
          <a:latin typeface="Calibri" pitchFamily="34" charset="0"/>
          <a:ea typeface="微软雅黑" pitchFamily="34" charset="-122"/>
        </a:defRPr>
      </a:lvl6pPr>
      <a:lvl7pPr marL="914400" algn="ctr" rtl="0" eaLnBrk="0" fontAlgn="base" hangingPunct="0">
        <a:spcBef>
          <a:spcPct val="0"/>
        </a:spcBef>
        <a:spcAft>
          <a:spcPct val="0"/>
        </a:spcAft>
        <a:defRPr sz="4400">
          <a:solidFill>
            <a:schemeClr val="tx1"/>
          </a:solidFill>
          <a:latin typeface="Calibri" pitchFamily="34" charset="0"/>
          <a:ea typeface="微软雅黑" pitchFamily="34" charset="-122"/>
        </a:defRPr>
      </a:lvl7pPr>
      <a:lvl8pPr marL="1371600" algn="ctr" rtl="0" eaLnBrk="0" fontAlgn="base" hangingPunct="0">
        <a:spcBef>
          <a:spcPct val="0"/>
        </a:spcBef>
        <a:spcAft>
          <a:spcPct val="0"/>
        </a:spcAft>
        <a:defRPr sz="4400">
          <a:solidFill>
            <a:schemeClr val="tx1"/>
          </a:solidFill>
          <a:latin typeface="Calibri" pitchFamily="34" charset="0"/>
          <a:ea typeface="微软雅黑" pitchFamily="34" charset="-122"/>
        </a:defRPr>
      </a:lvl8pPr>
      <a:lvl9pPr marL="1828800" algn="ctr" rtl="0" eaLnBrk="0" fontAlgn="base" hangingPunct="0">
        <a:spcBef>
          <a:spcPct val="0"/>
        </a:spcBef>
        <a:spcAft>
          <a:spcPct val="0"/>
        </a:spcAft>
        <a:defRPr sz="4400">
          <a:solidFill>
            <a:schemeClr val="tx1"/>
          </a:solidFill>
          <a:latin typeface="Calibri" pitchFamily="34" charset="0"/>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9" name="图片 8" descr="未命名-1.png"/>
          <p:cNvPicPr>
            <a:picLocks noChangeAspect="1"/>
          </p:cNvPicPr>
          <p:nvPr/>
        </p:nvPicPr>
        <p:blipFill>
          <a:blip r:embed="rId11" cstate="print"/>
          <a:stretch>
            <a:fillRect/>
          </a:stretch>
        </p:blipFill>
        <p:spPr>
          <a:xfrm>
            <a:off x="0" y="0"/>
            <a:ext cx="9144000" cy="6858000"/>
          </a:xfrm>
          <a:prstGeom prst="rect">
            <a:avLst/>
          </a:prstGeom>
        </p:spPr>
      </p:pic>
      <p:sp>
        <p:nvSpPr>
          <p:cNvPr id="2052" name="Rectangle 6"/>
          <p:cNvSpPr txBox="1">
            <a:spLocks noChangeArrowheads="1"/>
          </p:cNvSpPr>
          <p:nvPr/>
        </p:nvSpPr>
        <p:spPr bwMode="auto">
          <a:xfrm>
            <a:off x="8429625" y="142875"/>
            <a:ext cx="598488"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宋体" pitchFamily="2" charset="-122"/>
                <a:ea typeface="宋体" pitchFamily="2" charset="-122"/>
              </a:defRPr>
            </a:lvl1pPr>
            <a:lvl2pPr marL="742950" indent="-285750" eaLnBrk="0" hangingPunct="0">
              <a:defRPr>
                <a:solidFill>
                  <a:schemeClr val="tx1"/>
                </a:solidFill>
                <a:latin typeface="宋体" pitchFamily="2" charset="-122"/>
                <a:ea typeface="宋体" pitchFamily="2" charset="-122"/>
              </a:defRPr>
            </a:lvl2pPr>
            <a:lvl3pPr marL="1143000" indent="-228600" eaLnBrk="0" hangingPunct="0">
              <a:defRPr>
                <a:solidFill>
                  <a:schemeClr val="tx1"/>
                </a:solidFill>
                <a:latin typeface="宋体" pitchFamily="2" charset="-122"/>
                <a:ea typeface="宋体" pitchFamily="2" charset="-122"/>
              </a:defRPr>
            </a:lvl3pPr>
            <a:lvl4pPr marL="1600200" indent="-228600" eaLnBrk="0" hangingPunct="0">
              <a:defRPr>
                <a:solidFill>
                  <a:schemeClr val="tx1"/>
                </a:solidFill>
                <a:latin typeface="宋体" pitchFamily="2" charset="-122"/>
                <a:ea typeface="宋体" pitchFamily="2" charset="-122"/>
              </a:defRPr>
            </a:lvl4pPr>
            <a:lvl5pPr marL="2057400" indent="-228600" eaLnBrk="0" hangingPunct="0">
              <a:defRPr>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a:solidFill>
                  <a:schemeClr val="tx1"/>
                </a:solidFill>
                <a:latin typeface="宋体" pitchFamily="2" charset="-122"/>
                <a:ea typeface="宋体" pitchFamily="2" charset="-122"/>
              </a:defRPr>
            </a:lvl9pPr>
          </a:lstStyle>
          <a:p>
            <a:pPr algn="r" eaLnBrk="1" hangingPunct="1">
              <a:defRPr/>
            </a:pPr>
            <a:fld id="{8DC0D26C-DED7-4D1E-A38B-54DBF57EA4C9}" type="slidenum">
              <a:rPr lang="en-US" altLang="zh-CN" sz="1200" smtClean="0">
                <a:solidFill>
                  <a:srgbClr val="FFFFFF"/>
                </a:solidFill>
                <a:latin typeface="微软雅黑" pitchFamily="34" charset="-122"/>
                <a:ea typeface="微软雅黑" pitchFamily="34" charset="-122"/>
              </a:rPr>
              <a:pPr algn="r" eaLnBrk="1" hangingPunct="1">
                <a:defRPr/>
              </a:pPr>
              <a:t>‹#›</a:t>
            </a:fld>
            <a:endParaRPr lang="en-US" altLang="zh-CN" sz="1200" smtClean="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xmlns="" val="102967415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2" r:id="rId9"/>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微软雅黑" pitchFamily="34" charset="-122"/>
        </a:defRPr>
      </a:lvl2pPr>
      <a:lvl3pPr algn="ctr" rtl="0" eaLnBrk="0" fontAlgn="base" hangingPunct="0">
        <a:spcBef>
          <a:spcPct val="0"/>
        </a:spcBef>
        <a:spcAft>
          <a:spcPct val="0"/>
        </a:spcAft>
        <a:defRPr sz="4400">
          <a:solidFill>
            <a:schemeClr val="tx1"/>
          </a:solidFill>
          <a:latin typeface="Calibri" pitchFamily="34" charset="0"/>
          <a:ea typeface="微软雅黑" pitchFamily="34" charset="-122"/>
        </a:defRPr>
      </a:lvl3pPr>
      <a:lvl4pPr algn="ctr" rtl="0" eaLnBrk="0" fontAlgn="base" hangingPunct="0">
        <a:spcBef>
          <a:spcPct val="0"/>
        </a:spcBef>
        <a:spcAft>
          <a:spcPct val="0"/>
        </a:spcAft>
        <a:defRPr sz="4400">
          <a:solidFill>
            <a:schemeClr val="tx1"/>
          </a:solidFill>
          <a:latin typeface="Calibri" pitchFamily="34" charset="0"/>
          <a:ea typeface="微软雅黑" pitchFamily="34" charset="-122"/>
        </a:defRPr>
      </a:lvl4pPr>
      <a:lvl5pPr algn="ctr" rtl="0" eaLnBrk="0" fontAlgn="base" hangingPunct="0">
        <a:spcBef>
          <a:spcPct val="0"/>
        </a:spcBef>
        <a:spcAft>
          <a:spcPct val="0"/>
        </a:spcAft>
        <a:defRPr sz="4400">
          <a:solidFill>
            <a:schemeClr val="tx1"/>
          </a:solidFill>
          <a:latin typeface="Calibri" pitchFamily="34" charset="0"/>
          <a:ea typeface="微软雅黑" pitchFamily="34" charset="-122"/>
        </a:defRPr>
      </a:lvl5pPr>
      <a:lvl6pPr marL="457200" algn="ctr" rtl="0" eaLnBrk="0" fontAlgn="base" hangingPunct="0">
        <a:spcBef>
          <a:spcPct val="0"/>
        </a:spcBef>
        <a:spcAft>
          <a:spcPct val="0"/>
        </a:spcAft>
        <a:defRPr sz="4400">
          <a:solidFill>
            <a:schemeClr val="tx1"/>
          </a:solidFill>
          <a:latin typeface="Calibri" pitchFamily="34" charset="0"/>
          <a:ea typeface="微软雅黑" pitchFamily="34" charset="-122"/>
        </a:defRPr>
      </a:lvl6pPr>
      <a:lvl7pPr marL="914400" algn="ctr" rtl="0" eaLnBrk="0" fontAlgn="base" hangingPunct="0">
        <a:spcBef>
          <a:spcPct val="0"/>
        </a:spcBef>
        <a:spcAft>
          <a:spcPct val="0"/>
        </a:spcAft>
        <a:defRPr sz="4400">
          <a:solidFill>
            <a:schemeClr val="tx1"/>
          </a:solidFill>
          <a:latin typeface="Calibri" pitchFamily="34" charset="0"/>
          <a:ea typeface="微软雅黑" pitchFamily="34" charset="-122"/>
        </a:defRPr>
      </a:lvl7pPr>
      <a:lvl8pPr marL="1371600" algn="ctr" rtl="0" eaLnBrk="0" fontAlgn="base" hangingPunct="0">
        <a:spcBef>
          <a:spcPct val="0"/>
        </a:spcBef>
        <a:spcAft>
          <a:spcPct val="0"/>
        </a:spcAft>
        <a:defRPr sz="4400">
          <a:solidFill>
            <a:schemeClr val="tx1"/>
          </a:solidFill>
          <a:latin typeface="Calibri" pitchFamily="34" charset="0"/>
          <a:ea typeface="微软雅黑" pitchFamily="34" charset="-122"/>
        </a:defRPr>
      </a:lvl8pPr>
      <a:lvl9pPr marL="1828800" algn="ctr" rtl="0" eaLnBrk="0" fontAlgn="base" hangingPunct="0">
        <a:spcBef>
          <a:spcPct val="0"/>
        </a:spcBef>
        <a:spcAft>
          <a:spcPct val="0"/>
        </a:spcAft>
        <a:defRPr sz="4400">
          <a:solidFill>
            <a:schemeClr val="tx1"/>
          </a:solidFill>
          <a:latin typeface="Calibri" pitchFamily="34" charset="0"/>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27.png"/><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wmf"/><Relationship Id="rId18" Type="http://schemas.openxmlformats.org/officeDocument/2006/relationships/image" Target="../media/image43.jpeg"/><Relationship Id="rId3" Type="http://schemas.openxmlformats.org/officeDocument/2006/relationships/image" Target="../media/image28.jpeg"/><Relationship Id="rId21" Type="http://schemas.openxmlformats.org/officeDocument/2006/relationships/image" Target="../media/image46.jpeg"/><Relationship Id="rId7" Type="http://schemas.openxmlformats.org/officeDocument/2006/relationships/image" Target="../media/image32.jpeg"/><Relationship Id="rId12" Type="http://schemas.openxmlformats.org/officeDocument/2006/relationships/image" Target="../media/image37.wmf"/><Relationship Id="rId17" Type="http://schemas.openxmlformats.org/officeDocument/2006/relationships/image" Target="../media/image42.jpeg"/><Relationship Id="rId2" Type="http://schemas.openxmlformats.org/officeDocument/2006/relationships/notesSlide" Target="../notesSlides/notesSlide11.xml"/><Relationship Id="rId16" Type="http://schemas.openxmlformats.org/officeDocument/2006/relationships/image" Target="../media/image41.jpeg"/><Relationship Id="rId20" Type="http://schemas.openxmlformats.org/officeDocument/2006/relationships/image" Target="../media/image45.jpeg"/><Relationship Id="rId1" Type="http://schemas.openxmlformats.org/officeDocument/2006/relationships/slideLayout" Target="../slideLayouts/slideLayout18.xml"/><Relationship Id="rId6" Type="http://schemas.openxmlformats.org/officeDocument/2006/relationships/image" Target="../media/image31.png"/><Relationship Id="rId11" Type="http://schemas.openxmlformats.org/officeDocument/2006/relationships/image" Target="../media/image36.wmf"/><Relationship Id="rId24" Type="http://schemas.openxmlformats.org/officeDocument/2006/relationships/image" Target="../media/image49.gif"/><Relationship Id="rId5" Type="http://schemas.openxmlformats.org/officeDocument/2006/relationships/image" Target="../media/image30.png"/><Relationship Id="rId15" Type="http://schemas.openxmlformats.org/officeDocument/2006/relationships/image" Target="../media/image40.wmf"/><Relationship Id="rId23" Type="http://schemas.openxmlformats.org/officeDocument/2006/relationships/image" Target="../media/image48.wmf"/><Relationship Id="rId10" Type="http://schemas.openxmlformats.org/officeDocument/2006/relationships/image" Target="../media/image35.png"/><Relationship Id="rId19" Type="http://schemas.openxmlformats.org/officeDocument/2006/relationships/image" Target="../media/image44.jpeg"/><Relationship Id="rId4" Type="http://schemas.openxmlformats.org/officeDocument/2006/relationships/image" Target="../media/image29.jpeg"/><Relationship Id="rId9" Type="http://schemas.openxmlformats.org/officeDocument/2006/relationships/image" Target="../media/image34.wmf"/><Relationship Id="rId14" Type="http://schemas.openxmlformats.org/officeDocument/2006/relationships/image" Target="../media/image39.png"/><Relationship Id="rId22" Type="http://schemas.openxmlformats.org/officeDocument/2006/relationships/image" Target="../media/image47.jpeg"/></Relationships>
</file>

<file path=ppt/slides/_rels/slide16.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51.png"/><Relationship Id="rId3" Type="http://schemas.openxmlformats.org/officeDocument/2006/relationships/image" Target="../media/image33.jpeg"/><Relationship Id="rId7" Type="http://schemas.openxmlformats.org/officeDocument/2006/relationships/image" Target="../media/image30.png"/><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5.png"/><Relationship Id="rId11" Type="http://schemas.openxmlformats.org/officeDocument/2006/relationships/image" Target="../media/image38.wmf"/><Relationship Id="rId5" Type="http://schemas.openxmlformats.org/officeDocument/2006/relationships/image" Target="../media/image50.jpeg"/><Relationship Id="rId15" Type="http://schemas.openxmlformats.org/officeDocument/2006/relationships/image" Target="../media/image40.wmf"/><Relationship Id="rId10" Type="http://schemas.openxmlformats.org/officeDocument/2006/relationships/image" Target="../media/image37.wmf"/><Relationship Id="rId4" Type="http://schemas.openxmlformats.org/officeDocument/2006/relationships/image" Target="../media/image31.png"/><Relationship Id="rId9" Type="http://schemas.openxmlformats.org/officeDocument/2006/relationships/image" Target="../media/image36.wmf"/><Relationship Id="rId14" Type="http://schemas.openxmlformats.org/officeDocument/2006/relationships/image" Target="../media/image48.wmf"/></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18.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jpeg"/><Relationship Id="rId2" Type="http://schemas.openxmlformats.org/officeDocument/2006/relationships/image" Target="../media/image66.gif"/><Relationship Id="rId16" Type="http://schemas.openxmlformats.org/officeDocument/2006/relationships/image" Target="../media/image80.png"/><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jpe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jpeg"/><Relationship Id="rId3" Type="http://schemas.openxmlformats.org/officeDocument/2006/relationships/image" Target="../media/image12.png"/><Relationship Id="rId7" Type="http://schemas.openxmlformats.org/officeDocument/2006/relationships/image" Target="../media/image84.png"/><Relationship Id="rId12" Type="http://schemas.openxmlformats.org/officeDocument/2006/relationships/image" Target="../media/image89.jpe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83.jpeg"/><Relationship Id="rId11" Type="http://schemas.openxmlformats.org/officeDocument/2006/relationships/image" Target="../media/image88.jpeg"/><Relationship Id="rId5" Type="http://schemas.openxmlformats.org/officeDocument/2006/relationships/image" Target="../media/image82.jpeg"/><Relationship Id="rId10" Type="http://schemas.openxmlformats.org/officeDocument/2006/relationships/image" Target="../media/image87.jpeg"/><Relationship Id="rId4" Type="http://schemas.openxmlformats.org/officeDocument/2006/relationships/image" Target="../media/image81.jpeg"/><Relationship Id="rId9" Type="http://schemas.openxmlformats.org/officeDocument/2006/relationships/image" Target="../media/image86.png"/><Relationship Id="rId14" Type="http://schemas.openxmlformats.org/officeDocument/2006/relationships/image" Target="../media/image9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8.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dt" sz="quarter" idx="4294967295"/>
          </p:nvPr>
        </p:nvSpPr>
        <p:spPr>
          <a:xfrm>
            <a:off x="5652120" y="4797152"/>
            <a:ext cx="2628279" cy="476250"/>
          </a:xfrm>
          <a:prstGeom prst="rect">
            <a:avLst/>
          </a:prstGeom>
        </p:spPr>
        <p:txBody>
          <a:bodyPr/>
          <a:lstStyle/>
          <a:p>
            <a:pPr algn="ctr">
              <a:defRPr/>
            </a:pPr>
            <a:fld id="{B35D4320-14D4-49A5-9A6F-06FFE0AC5FCC}" type="datetime1">
              <a:rPr lang="zh-CN" altLang="en-US" sz="2400" b="1" dirty="0">
                <a:ln w="3175">
                  <a:noFill/>
                </a:ln>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5400000" scaled="1"/>
                  <a:tileRect/>
                </a:gradFill>
                <a:effectLst>
                  <a:outerShdw blurRad="152400" dist="254000" dir="2940000" sx="104000" sy="104000" algn="ctr" rotWithShape="0">
                    <a:srgbClr val="000000">
                      <a:alpha val="14000"/>
                    </a:srgbClr>
                  </a:outerShdw>
                </a:effectLst>
                <a:latin typeface="微软雅黑" pitchFamily="34" charset="-122"/>
                <a:ea typeface="微软雅黑" pitchFamily="34" charset="-122"/>
              </a:rPr>
              <a:pPr algn="ctr">
                <a:defRPr/>
              </a:pPr>
              <a:t>2012/7/3</a:t>
            </a:fld>
            <a:endParaRPr lang="zh-CN" altLang="zh-CN" sz="2400" b="1" dirty="0">
              <a:ln w="3175">
                <a:noFill/>
              </a:ln>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5400000" scaled="1"/>
                <a:tileRect/>
              </a:gradFill>
              <a:effectLst>
                <a:outerShdw blurRad="152400" dist="254000" dir="2940000" sx="104000" sy="104000" algn="ctr" rotWithShape="0">
                  <a:srgbClr val="000000">
                    <a:alpha val="14000"/>
                  </a:srgbClr>
                </a:outerShdw>
              </a:effectLst>
              <a:latin typeface="微软雅黑" pitchFamily="34" charset="-122"/>
              <a:ea typeface="微软雅黑" pitchFamily="34" charset="-122"/>
            </a:endParaRPr>
          </a:p>
        </p:txBody>
      </p:sp>
      <p:sp>
        <p:nvSpPr>
          <p:cNvPr id="15365" name="Rectangle 3"/>
          <p:cNvSpPr>
            <a:spLocks noGrp="1" noChangeArrowheads="1"/>
          </p:cNvSpPr>
          <p:nvPr>
            <p:ph type="subTitle" idx="4294967295"/>
          </p:nvPr>
        </p:nvSpPr>
        <p:spPr>
          <a:xfrm>
            <a:off x="395536" y="1480794"/>
            <a:ext cx="8496944" cy="1516158"/>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txBody>
          <a:bodyPr anchor="ctr"/>
          <a:lstStyle/>
          <a:p>
            <a:pPr algn="ctr" eaLnBrk="1" hangingPunct="1">
              <a:buNone/>
              <a:defRPr/>
            </a:pPr>
            <a:r>
              <a:rPr lang="zh-CN" altLang="en-US" sz="4400" b="1" dirty="0" smtClean="0">
                <a:ln w="3175">
                  <a:solidFill>
                    <a:schemeClr val="bg1"/>
                  </a:solidFill>
                </a:ln>
                <a:gradFill>
                  <a:gsLst>
                    <a:gs pos="0">
                      <a:schemeClr val="bg1"/>
                    </a:gs>
                    <a:gs pos="50000">
                      <a:schemeClr val="accent1">
                        <a:tint val="44500"/>
                        <a:satMod val="160000"/>
                      </a:schemeClr>
                    </a:gs>
                    <a:gs pos="100000">
                      <a:srgbClr val="A1D1F1"/>
                    </a:gs>
                  </a:gsLst>
                  <a:lin ang="5400000" scaled="0"/>
                </a:gradFill>
                <a:effectLst>
                  <a:outerShdw blurRad="215900" dist="482600" dir="1680000" algn="ctr" rotWithShape="0">
                    <a:schemeClr val="tx1">
                      <a:alpha val="30000"/>
                    </a:schemeClr>
                  </a:outerShdw>
                </a:effectLst>
                <a:latin typeface="微软雅黑" pitchFamily="34" charset="-122"/>
              </a:rPr>
              <a:t>自主可控 云筹未来</a:t>
            </a:r>
            <a:endParaRPr lang="en-US" altLang="zh-CN" sz="4400" b="1" dirty="0" smtClean="0">
              <a:ln w="3175">
                <a:solidFill>
                  <a:schemeClr val="bg1"/>
                </a:solidFill>
              </a:ln>
              <a:gradFill>
                <a:gsLst>
                  <a:gs pos="0">
                    <a:schemeClr val="bg1"/>
                  </a:gs>
                  <a:gs pos="50000">
                    <a:schemeClr val="accent1">
                      <a:tint val="44500"/>
                      <a:satMod val="160000"/>
                    </a:schemeClr>
                  </a:gs>
                  <a:gs pos="100000">
                    <a:srgbClr val="A1D1F1"/>
                  </a:gs>
                </a:gsLst>
                <a:lin ang="5400000" scaled="0"/>
              </a:gradFill>
              <a:effectLst>
                <a:outerShdw blurRad="215900" dist="482600" dir="1680000" algn="ctr" rotWithShape="0">
                  <a:schemeClr val="tx1">
                    <a:alpha val="30000"/>
                  </a:schemeClr>
                </a:outerShdw>
              </a:effectLst>
              <a:latin typeface="微软雅黑" pitchFamily="34" charset="-122"/>
            </a:endParaRPr>
          </a:p>
          <a:p>
            <a:pPr algn="r" eaLnBrk="1" hangingPunct="1">
              <a:buNone/>
              <a:defRPr/>
            </a:pPr>
            <a:r>
              <a:rPr lang="en-US" altLang="zh-CN" sz="2400" dirty="0" smtClean="0">
                <a:ln w="3175">
                  <a:solidFill>
                    <a:schemeClr val="bg1"/>
                  </a:solidFill>
                </a:ln>
                <a:gradFill>
                  <a:gsLst>
                    <a:gs pos="0">
                      <a:schemeClr val="bg1"/>
                    </a:gs>
                    <a:gs pos="50000">
                      <a:schemeClr val="accent1">
                        <a:tint val="44500"/>
                        <a:satMod val="160000"/>
                      </a:schemeClr>
                    </a:gs>
                    <a:gs pos="100000">
                      <a:srgbClr val="A1D1F1"/>
                    </a:gs>
                  </a:gsLst>
                  <a:lin ang="5400000" scaled="0"/>
                </a:gradFill>
                <a:effectLst>
                  <a:outerShdw blurRad="215900" dist="482600" dir="1680000" algn="ctr" rotWithShape="0">
                    <a:schemeClr val="tx1">
                      <a:alpha val="30000"/>
                    </a:schemeClr>
                  </a:outerShdw>
                </a:effectLst>
                <a:latin typeface="微软雅黑" pitchFamily="34" charset="-122"/>
              </a:rPr>
              <a:t>——</a:t>
            </a:r>
            <a:r>
              <a:rPr lang="zh-CN" altLang="en-US" sz="2400" dirty="0">
                <a:ln w="3175">
                  <a:solidFill>
                    <a:schemeClr val="bg1"/>
                  </a:solidFill>
                </a:ln>
                <a:gradFill>
                  <a:gsLst>
                    <a:gs pos="0">
                      <a:schemeClr val="bg1"/>
                    </a:gs>
                    <a:gs pos="50000">
                      <a:schemeClr val="accent1">
                        <a:tint val="44500"/>
                        <a:satMod val="160000"/>
                      </a:schemeClr>
                    </a:gs>
                    <a:gs pos="100000">
                      <a:srgbClr val="A1D1F1"/>
                    </a:gs>
                  </a:gsLst>
                  <a:lin ang="5400000" scaled="0"/>
                </a:gradFill>
                <a:effectLst>
                  <a:outerShdw blurRad="215900" dist="482600" dir="1680000" algn="ctr" rotWithShape="0">
                    <a:schemeClr val="tx1">
                      <a:alpha val="30000"/>
                    </a:schemeClr>
                  </a:outerShdw>
                </a:effectLst>
                <a:latin typeface="微软雅黑" pitchFamily="34" charset="-122"/>
              </a:rPr>
              <a:t>自主可控云计算平台关键技术</a:t>
            </a:r>
            <a:endParaRPr lang="zh-CN" altLang="en-US" sz="2400" dirty="0" smtClean="0">
              <a:ln w="3175">
                <a:solidFill>
                  <a:schemeClr val="bg1"/>
                </a:solidFill>
              </a:ln>
              <a:gradFill>
                <a:gsLst>
                  <a:gs pos="0">
                    <a:schemeClr val="bg1"/>
                  </a:gs>
                  <a:gs pos="50000">
                    <a:schemeClr val="accent1">
                      <a:tint val="44500"/>
                      <a:satMod val="160000"/>
                    </a:schemeClr>
                  </a:gs>
                  <a:gs pos="100000">
                    <a:srgbClr val="A1D1F1"/>
                  </a:gs>
                </a:gsLst>
                <a:lin ang="5400000" scaled="0"/>
              </a:gradFill>
              <a:effectLst>
                <a:outerShdw blurRad="215900" dist="482600" dir="1680000" algn="ctr" rotWithShape="0">
                  <a:schemeClr val="tx1">
                    <a:alpha val="30000"/>
                  </a:schemeClr>
                </a:outerShdw>
              </a:effectLst>
              <a:latin typeface="微软雅黑" pitchFamily="34" charset="-122"/>
            </a:endParaRPr>
          </a:p>
        </p:txBody>
      </p:sp>
      <p:sp>
        <p:nvSpPr>
          <p:cNvPr id="29700" name="Rectangle 4"/>
          <p:cNvSpPr>
            <a:spLocks noChangeArrowheads="1"/>
          </p:cNvSpPr>
          <p:nvPr/>
        </p:nvSpPr>
        <p:spPr bwMode="auto">
          <a:xfrm>
            <a:off x="5003800" y="4725988"/>
            <a:ext cx="3890963" cy="574675"/>
          </a:xfrm>
          <a:prstGeom prst="rect">
            <a:avLst/>
          </a:prstGeom>
          <a:noFill/>
          <a:ln w="9525">
            <a:noFill/>
            <a:miter lim="800000"/>
            <a:headEnd/>
            <a:tailEnd/>
          </a:ln>
        </p:spPr>
        <p:txBody>
          <a:bodyPr/>
          <a:lstStyle/>
          <a:p>
            <a:pPr fontAlgn="t">
              <a:lnSpc>
                <a:spcPct val="120000"/>
              </a:lnSpc>
              <a:spcBef>
                <a:spcPct val="20000"/>
              </a:spcBef>
              <a:buClr>
                <a:srgbClr val="333399"/>
              </a:buClr>
            </a:pPr>
            <a:r>
              <a:rPr lang="zh-CN" altLang="en-US" sz="2000">
                <a:solidFill>
                  <a:srgbClr val="0062AC"/>
                </a:solidFill>
                <a:latin typeface="MyriadSemiBold"/>
                <a:ea typeface="文鼎CS中黑" pitchFamily="49" charset="-122"/>
              </a:rPr>
              <a:t>          </a:t>
            </a:r>
          </a:p>
        </p:txBody>
      </p:sp>
      <p:sp>
        <p:nvSpPr>
          <p:cNvPr id="2" name="矩形 1"/>
          <p:cNvSpPr/>
          <p:nvPr/>
        </p:nvSpPr>
        <p:spPr>
          <a:xfrm>
            <a:off x="4788024" y="3861048"/>
            <a:ext cx="3816350" cy="743986"/>
          </a:xfrm>
          <a:prstGeom prst="rect">
            <a:avLst/>
          </a:prstGeom>
        </p:spPr>
        <p:txBody>
          <a:bodyPr>
            <a:spAutoFit/>
          </a:bodyPr>
          <a:lstStyle/>
          <a:p>
            <a:pPr marL="358775" lvl="1" indent="-250825" algn="ctr" fontAlgn="auto">
              <a:lnSpc>
                <a:spcPct val="150000"/>
              </a:lnSpc>
              <a:spcBef>
                <a:spcPts val="0"/>
              </a:spcBef>
              <a:spcAft>
                <a:spcPts val="0"/>
              </a:spcAft>
              <a:defRPr/>
            </a:pPr>
            <a:r>
              <a:rPr lang="en-US" altLang="zh-CN" sz="3200" b="1" dirty="0">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5400000" scaled="1"/>
                  <a:tileRect/>
                </a:gradFill>
                <a:effectLst>
                  <a:outerShdw blurRad="152400" dist="254000" dir="2940000" sx="104000" sy="104000" algn="ctr" rotWithShape="0">
                    <a:srgbClr val="000000">
                      <a:alpha val="14000"/>
                    </a:srgbClr>
                  </a:outerShdw>
                </a:effectLst>
                <a:latin typeface="微软雅黑" pitchFamily="34" charset="-122"/>
                <a:ea typeface="微软雅黑" pitchFamily="34" charset="-122"/>
              </a:rPr>
              <a:t>	</a:t>
            </a:r>
            <a:r>
              <a:rPr lang="zh-CN" altLang="en-US" sz="3200" b="1" smtClean="0">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5400000" scaled="1"/>
                  <a:tileRect/>
                </a:gradFill>
                <a:effectLst>
                  <a:outerShdw blurRad="152400" dist="254000" dir="2940000" sx="104000" sy="104000" algn="ctr" rotWithShape="0">
                    <a:srgbClr val="000000">
                      <a:alpha val="14000"/>
                    </a:srgbClr>
                  </a:outerShdw>
                </a:effectLst>
                <a:latin typeface="微软雅黑" pitchFamily="34" charset="-122"/>
                <a:ea typeface="微软雅黑" pitchFamily="34" charset="-122"/>
              </a:rPr>
              <a:t>浪潮集团</a:t>
            </a:r>
            <a:endParaRPr lang="en-US" altLang="zh-CN" sz="3200" b="1" dirty="0">
              <a:ln w="3175">
                <a:noFill/>
              </a:ln>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5400000" scaled="1"/>
                <a:tileRect/>
              </a:gradFill>
              <a:effectLst>
                <a:outerShdw blurRad="152400" dist="254000" dir="2940000" sx="104000" sy="104000" algn="ctr" rotWithShape="0">
                  <a:srgbClr val="000000">
                    <a:alpha val="14000"/>
                  </a:srgbClr>
                </a:outerShdw>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高效能云存储系统</a:t>
            </a:r>
          </a:p>
        </p:txBody>
      </p:sp>
      <p:grpSp>
        <p:nvGrpSpPr>
          <p:cNvPr id="12" name="组合 11"/>
          <p:cNvGrpSpPr/>
          <p:nvPr/>
        </p:nvGrpSpPr>
        <p:grpSpPr>
          <a:xfrm>
            <a:off x="323528" y="2204864"/>
            <a:ext cx="8496944" cy="4392488"/>
            <a:chOff x="98690" y="1239526"/>
            <a:chExt cx="8402400" cy="5357826"/>
          </a:xfrm>
        </p:grpSpPr>
        <p:sp>
          <p:nvSpPr>
            <p:cNvPr id="13" name="AutoShape 51"/>
            <p:cNvSpPr>
              <a:spLocks noChangeArrowheads="1"/>
            </p:cNvSpPr>
            <p:nvPr/>
          </p:nvSpPr>
          <p:spPr bwMode="auto">
            <a:xfrm>
              <a:off x="5143504" y="1239526"/>
              <a:ext cx="3313112" cy="2304950"/>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pPr>
              <a:endParaRPr lang="zh-CN" altLang="en-US" sz="3200" b="1">
                <a:solidFill>
                  <a:prstClr val="black"/>
                </a:solidFill>
              </a:endParaRPr>
            </a:p>
          </p:txBody>
        </p:sp>
        <p:sp>
          <p:nvSpPr>
            <p:cNvPr id="14" name="AutoShape 51"/>
            <p:cNvSpPr>
              <a:spLocks noChangeArrowheads="1"/>
            </p:cNvSpPr>
            <p:nvPr/>
          </p:nvSpPr>
          <p:spPr bwMode="auto">
            <a:xfrm>
              <a:off x="598724" y="1239526"/>
              <a:ext cx="3313112" cy="2304950"/>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pPr>
              <a:endParaRPr lang="zh-CN" altLang="en-US" sz="3200" b="1">
                <a:solidFill>
                  <a:prstClr val="black"/>
                </a:solidFill>
              </a:endParaRPr>
            </a:p>
          </p:txBody>
        </p:sp>
        <p:sp>
          <p:nvSpPr>
            <p:cNvPr id="15" name="Rectangle 97"/>
            <p:cNvSpPr>
              <a:spLocks noChangeArrowheads="1"/>
            </p:cNvSpPr>
            <p:nvPr/>
          </p:nvSpPr>
          <p:spPr bwMode="auto">
            <a:xfrm>
              <a:off x="714635" y="1296144"/>
              <a:ext cx="3241675" cy="2159893"/>
            </a:xfrm>
            <a:prstGeom prst="rect">
              <a:avLst/>
            </a:prstGeom>
            <a:noFill/>
            <a:ln w="9525">
              <a:noFill/>
              <a:miter lim="800000"/>
              <a:headEnd/>
              <a:tailEnd/>
            </a:ln>
          </p:spPr>
          <p:txBody>
            <a:bodyPr anchor="ctr"/>
            <a:lstStyle/>
            <a:p>
              <a:pPr fontAlgn="auto">
                <a:lnSpc>
                  <a:spcPct val="110000"/>
                </a:lnSpc>
                <a:spcBef>
                  <a:spcPts val="0"/>
                </a:spcBef>
                <a:spcAft>
                  <a:spcPts val="0"/>
                </a:spcAft>
              </a:pPr>
              <a:r>
                <a:rPr lang="zh-CN" altLang="en-US" b="1" dirty="0" smtClean="0">
                  <a:solidFill>
                    <a:srgbClr val="FF0000"/>
                  </a:solidFill>
                  <a:latin typeface="微软雅黑" pitchFamily="34" charset="-122"/>
                  <a:ea typeface="微软雅黑" pitchFamily="34" charset="-122"/>
                </a:rPr>
                <a:t>结构化</a:t>
              </a:r>
              <a:r>
                <a:rPr lang="zh-CN" altLang="en-US" b="1" dirty="0" smtClean="0">
                  <a:solidFill>
                    <a:prstClr val="black"/>
                  </a:solidFill>
                  <a:latin typeface="微软雅黑" pitchFamily="34" charset="-122"/>
                  <a:ea typeface="微软雅黑" pitchFamily="34" charset="-122"/>
                </a:rPr>
                <a:t>数据存储特性</a:t>
              </a:r>
              <a:endParaRPr lang="zh-CN" altLang="en-US" b="1" dirty="0">
                <a:solidFill>
                  <a:prstClr val="black"/>
                </a:solidFill>
                <a:latin typeface="微软雅黑" pitchFamily="34" charset="-122"/>
                <a:ea typeface="微软雅黑" pitchFamily="34" charset="-122"/>
              </a:endParaRPr>
            </a:p>
            <a:p>
              <a:pPr marL="265113" indent="-179388" fontAlgn="auto">
                <a:lnSpc>
                  <a:spcPct val="110000"/>
                </a:lnSpc>
                <a:spcBef>
                  <a:spcPts val="0"/>
                </a:spcBef>
                <a:spcAft>
                  <a:spcPts val="0"/>
                </a:spcAft>
                <a:buFont typeface="Arial" pitchFamily="34" charset="0"/>
                <a:buChar char="•"/>
              </a:pPr>
              <a:r>
                <a:rPr lang="zh-CN" altLang="en-US" sz="1400" dirty="0">
                  <a:solidFill>
                    <a:prstClr val="black"/>
                  </a:solidFill>
                  <a:latin typeface="微软雅黑" pitchFamily="34" charset="-122"/>
                  <a:ea typeface="微软雅黑" pitchFamily="34" charset="-122"/>
                </a:rPr>
                <a:t>统一存储架构、全局共享</a:t>
              </a:r>
              <a:r>
                <a:rPr lang="zh-CN" altLang="en-US" sz="1400" dirty="0" smtClean="0">
                  <a:solidFill>
                    <a:prstClr val="black"/>
                  </a:solidFill>
                  <a:latin typeface="微软雅黑" pitchFamily="34" charset="-122"/>
                  <a:ea typeface="微软雅黑" pitchFamily="34" charset="-122"/>
                </a:rPr>
                <a:t>缓存；</a:t>
              </a:r>
              <a:endParaRPr lang="en-US" altLang="zh-CN" sz="1400" dirty="0" smtClean="0">
                <a:solidFill>
                  <a:prstClr val="black"/>
                </a:solidFill>
                <a:latin typeface="微软雅黑" pitchFamily="34" charset="-122"/>
                <a:ea typeface="微软雅黑" pitchFamily="34" charset="-122"/>
              </a:endParaRPr>
            </a:p>
            <a:p>
              <a:pPr marL="265113" indent="-179388" fontAlgn="auto">
                <a:lnSpc>
                  <a:spcPct val="110000"/>
                </a:lnSpc>
                <a:spcBef>
                  <a:spcPts val="0"/>
                </a:spcBef>
                <a:spcAft>
                  <a:spcPts val="0"/>
                </a:spcAft>
                <a:buFont typeface="Arial" pitchFamily="34" charset="0"/>
                <a:buChar char="•"/>
              </a:pPr>
              <a:r>
                <a:rPr lang="zh-CN" altLang="en-US" sz="1400" dirty="0" smtClean="0">
                  <a:solidFill>
                    <a:prstClr val="black"/>
                  </a:solidFill>
                  <a:latin typeface="微软雅黑" pitchFamily="34" charset="-122"/>
                  <a:ea typeface="微软雅黑" pitchFamily="34" charset="-122"/>
                </a:rPr>
                <a:t>多控制器，冗余架构；</a:t>
              </a:r>
              <a:endParaRPr lang="en-US" altLang="zh-CN" sz="1400" dirty="0" smtClean="0">
                <a:solidFill>
                  <a:prstClr val="black"/>
                </a:solidFill>
                <a:latin typeface="微软雅黑" pitchFamily="34" charset="-122"/>
                <a:ea typeface="微软雅黑" pitchFamily="34" charset="-122"/>
              </a:endParaRPr>
            </a:p>
            <a:p>
              <a:pPr marL="265113" indent="-179388" fontAlgn="auto">
                <a:lnSpc>
                  <a:spcPct val="110000"/>
                </a:lnSpc>
                <a:spcBef>
                  <a:spcPts val="0"/>
                </a:spcBef>
                <a:spcAft>
                  <a:spcPts val="0"/>
                </a:spcAft>
                <a:buFont typeface="Arial" pitchFamily="34" charset="0"/>
                <a:buChar char="•"/>
              </a:pPr>
              <a:r>
                <a:rPr lang="zh-CN" altLang="en-US" sz="1400" dirty="0" smtClean="0">
                  <a:solidFill>
                    <a:prstClr val="black"/>
                  </a:solidFill>
                  <a:latin typeface="微软雅黑" pitchFamily="34" charset="-122"/>
                  <a:ea typeface="微软雅黑" pitchFamily="34" charset="-122"/>
                </a:rPr>
                <a:t>支持控制器横向扩展</a:t>
              </a:r>
              <a:endParaRPr lang="en-US" altLang="zh-CN" sz="1400" dirty="0" smtClean="0">
                <a:solidFill>
                  <a:prstClr val="black"/>
                </a:solidFill>
                <a:latin typeface="微软雅黑" pitchFamily="34" charset="-122"/>
                <a:ea typeface="微软雅黑" pitchFamily="34" charset="-122"/>
              </a:endParaRPr>
            </a:p>
            <a:p>
              <a:pPr marL="265113" indent="-179388" fontAlgn="auto">
                <a:lnSpc>
                  <a:spcPct val="110000"/>
                </a:lnSpc>
                <a:spcBef>
                  <a:spcPts val="0"/>
                </a:spcBef>
                <a:spcAft>
                  <a:spcPts val="0"/>
                </a:spcAft>
                <a:buFont typeface="Arial" pitchFamily="34" charset="0"/>
                <a:buChar char="•"/>
              </a:pPr>
              <a:r>
                <a:rPr lang="zh-CN" altLang="en-US" sz="1400" dirty="0" smtClean="0">
                  <a:solidFill>
                    <a:prstClr val="black"/>
                  </a:solidFill>
                  <a:latin typeface="微软雅黑" pitchFamily="34" charset="-122"/>
                  <a:ea typeface="微软雅黑" pitchFamily="34" charset="-122"/>
                </a:rPr>
                <a:t>支持</a:t>
              </a:r>
              <a:r>
                <a:rPr lang="en-US" altLang="zh-CN" sz="1400" dirty="0" smtClean="0">
                  <a:solidFill>
                    <a:prstClr val="black"/>
                  </a:solidFill>
                  <a:latin typeface="微软雅黑" pitchFamily="34" charset="-122"/>
                  <a:ea typeface="微软雅黑" pitchFamily="34" charset="-122"/>
                </a:rPr>
                <a:t>IB/</a:t>
              </a:r>
              <a:r>
                <a:rPr lang="zh-CN" altLang="en-US" sz="1400" dirty="0" smtClean="0">
                  <a:solidFill>
                    <a:prstClr val="black"/>
                  </a:solidFill>
                  <a:latin typeface="微软雅黑" pitchFamily="34" charset="-122"/>
                  <a:ea typeface="微软雅黑" pitchFamily="34" charset="-122"/>
                </a:rPr>
                <a:t>万兆</a:t>
              </a:r>
              <a:r>
                <a:rPr lang="en-US" altLang="zh-CN" sz="1400" dirty="0" smtClean="0">
                  <a:solidFill>
                    <a:prstClr val="black"/>
                  </a:solidFill>
                  <a:latin typeface="微软雅黑" pitchFamily="34" charset="-122"/>
                  <a:ea typeface="微软雅黑" pitchFamily="34" charset="-122"/>
                </a:rPr>
                <a:t>/FC</a:t>
              </a:r>
              <a:r>
                <a:rPr lang="zh-CN" altLang="en-US" sz="1400" dirty="0" smtClean="0">
                  <a:solidFill>
                    <a:prstClr val="black"/>
                  </a:solidFill>
                  <a:latin typeface="微软雅黑" pitchFamily="34" charset="-122"/>
                  <a:ea typeface="微软雅黑" pitchFamily="34" charset="-122"/>
                </a:rPr>
                <a:t>等多种主机接口；</a:t>
              </a:r>
              <a:endParaRPr lang="en-US" altLang="zh-CN" sz="1400" dirty="0" smtClean="0">
                <a:solidFill>
                  <a:prstClr val="black"/>
                </a:solidFill>
                <a:latin typeface="微软雅黑" pitchFamily="34" charset="-122"/>
                <a:ea typeface="微软雅黑" pitchFamily="34" charset="-122"/>
              </a:endParaRPr>
            </a:p>
            <a:p>
              <a:pPr marL="265113" indent="-179388" fontAlgn="auto">
                <a:lnSpc>
                  <a:spcPct val="110000"/>
                </a:lnSpc>
                <a:spcBef>
                  <a:spcPts val="0"/>
                </a:spcBef>
                <a:spcAft>
                  <a:spcPts val="0"/>
                </a:spcAft>
                <a:buFont typeface="Arial" pitchFamily="34" charset="0"/>
                <a:buChar char="•"/>
              </a:pPr>
              <a:r>
                <a:rPr lang="zh-CN" altLang="en-US" sz="1400" dirty="0" smtClean="0">
                  <a:solidFill>
                    <a:prstClr val="black"/>
                  </a:solidFill>
                  <a:latin typeface="微软雅黑" pitchFamily="34" charset="-122"/>
                  <a:ea typeface="微软雅黑" pitchFamily="34" charset="-122"/>
                </a:rPr>
                <a:t>单机支持</a:t>
              </a:r>
              <a:r>
                <a:rPr lang="en-US" altLang="zh-CN" sz="1400" dirty="0" smtClean="0">
                  <a:solidFill>
                    <a:prstClr val="black"/>
                  </a:solidFill>
                  <a:latin typeface="微软雅黑" pitchFamily="34" charset="-122"/>
                  <a:ea typeface="微软雅黑" pitchFamily="34" charset="-122"/>
                </a:rPr>
                <a:t>PB</a:t>
              </a:r>
              <a:r>
                <a:rPr lang="zh-CN" altLang="en-US" sz="1400" dirty="0">
                  <a:solidFill>
                    <a:prstClr val="black"/>
                  </a:solidFill>
                  <a:latin typeface="微软雅黑" pitchFamily="34" charset="-122"/>
                  <a:ea typeface="微软雅黑" pitchFamily="34" charset="-122"/>
                </a:rPr>
                <a:t>以上</a:t>
              </a:r>
              <a:r>
                <a:rPr lang="zh-CN" altLang="en-US" sz="1400" dirty="0" smtClean="0">
                  <a:solidFill>
                    <a:prstClr val="black"/>
                  </a:solidFill>
                  <a:latin typeface="微软雅黑" pitchFamily="34" charset="-122"/>
                  <a:ea typeface="微软雅黑" pitchFamily="34" charset="-122"/>
                </a:rPr>
                <a:t>容量</a:t>
              </a:r>
              <a:endParaRPr lang="zh-CN" altLang="en-US" sz="1400" dirty="0">
                <a:solidFill>
                  <a:prstClr val="black"/>
                </a:solidFill>
                <a:latin typeface="微软雅黑" pitchFamily="34" charset="-122"/>
                <a:ea typeface="微软雅黑" pitchFamily="34" charset="-122"/>
              </a:endParaRPr>
            </a:p>
          </p:txBody>
        </p:sp>
        <p:pic>
          <p:nvPicPr>
            <p:cNvPr id="16" name="Picture 8"/>
            <p:cNvPicPr>
              <a:picLocks noChangeAspect="1" noChangeArrowheads="1"/>
            </p:cNvPicPr>
            <p:nvPr/>
          </p:nvPicPr>
          <p:blipFill>
            <a:blip r:embed="rId3" cstate="print"/>
            <a:srcRect/>
            <a:stretch>
              <a:fillRect/>
            </a:stretch>
          </p:blipFill>
          <p:spPr bwMode="auto">
            <a:xfrm>
              <a:off x="98690" y="3882732"/>
              <a:ext cx="4313500" cy="2214578"/>
            </a:xfrm>
            <a:prstGeom prst="rect">
              <a:avLst/>
            </a:prstGeom>
            <a:noFill/>
            <a:ln w="9525">
              <a:noFill/>
              <a:miter lim="800000"/>
              <a:headEnd/>
              <a:tailEnd/>
            </a:ln>
          </p:spPr>
        </p:pic>
        <p:sp>
          <p:nvSpPr>
            <p:cNvPr id="17" name="Rectangle 97"/>
            <p:cNvSpPr>
              <a:spLocks noChangeArrowheads="1"/>
            </p:cNvSpPr>
            <p:nvPr/>
          </p:nvSpPr>
          <p:spPr bwMode="auto">
            <a:xfrm>
              <a:off x="5259415" y="1296144"/>
              <a:ext cx="3241675" cy="2159893"/>
            </a:xfrm>
            <a:prstGeom prst="rect">
              <a:avLst/>
            </a:prstGeom>
            <a:noFill/>
            <a:ln w="9525">
              <a:noFill/>
              <a:miter lim="800000"/>
              <a:headEnd/>
              <a:tailEnd/>
            </a:ln>
          </p:spPr>
          <p:txBody>
            <a:bodyPr anchor="ctr"/>
            <a:lstStyle/>
            <a:p>
              <a:pPr fontAlgn="auto">
                <a:lnSpc>
                  <a:spcPct val="110000"/>
                </a:lnSpc>
                <a:spcBef>
                  <a:spcPts val="0"/>
                </a:spcBef>
                <a:spcAft>
                  <a:spcPts val="0"/>
                </a:spcAft>
              </a:pPr>
              <a:r>
                <a:rPr lang="zh-CN" altLang="en-US" b="1" dirty="0" smtClean="0">
                  <a:solidFill>
                    <a:srgbClr val="FF0000"/>
                  </a:solidFill>
                  <a:latin typeface="微软雅黑" pitchFamily="34" charset="-122"/>
                  <a:ea typeface="微软雅黑" pitchFamily="34" charset="-122"/>
                </a:rPr>
                <a:t>非结构化</a:t>
              </a:r>
              <a:r>
                <a:rPr lang="zh-CN" altLang="en-US" b="1" dirty="0" smtClean="0">
                  <a:solidFill>
                    <a:prstClr val="black"/>
                  </a:solidFill>
                  <a:latin typeface="微软雅黑" pitchFamily="34" charset="-122"/>
                  <a:ea typeface="微软雅黑" pitchFamily="34" charset="-122"/>
                </a:rPr>
                <a:t>数据存储特性</a:t>
              </a:r>
              <a:endParaRPr lang="zh-CN" altLang="en-US" b="1" dirty="0">
                <a:solidFill>
                  <a:prstClr val="black"/>
                </a:solidFill>
                <a:latin typeface="微软雅黑" pitchFamily="34" charset="-122"/>
                <a:ea typeface="微软雅黑" pitchFamily="34" charset="-122"/>
              </a:endParaRPr>
            </a:p>
            <a:p>
              <a:pPr marL="265113" indent="-179388" fontAlgn="auto">
                <a:lnSpc>
                  <a:spcPct val="110000"/>
                </a:lnSpc>
                <a:spcBef>
                  <a:spcPts val="0"/>
                </a:spcBef>
                <a:spcAft>
                  <a:spcPts val="0"/>
                </a:spcAft>
                <a:buFont typeface="Arial" pitchFamily="34" charset="0"/>
                <a:buChar char="•"/>
              </a:pPr>
              <a:r>
                <a:rPr lang="zh-CN" altLang="en-US" sz="1400" dirty="0" smtClean="0">
                  <a:solidFill>
                    <a:prstClr val="black"/>
                  </a:solidFill>
                  <a:latin typeface="微软雅黑" pitchFamily="34" charset="-122"/>
                  <a:ea typeface="微软雅黑" pitchFamily="34" charset="-122"/>
                </a:rPr>
                <a:t>横向扩展能力强，多控制器结构</a:t>
              </a:r>
              <a:endParaRPr lang="en-US" altLang="zh-CN" sz="1400" dirty="0" smtClean="0">
                <a:solidFill>
                  <a:prstClr val="black"/>
                </a:solidFill>
                <a:latin typeface="微软雅黑" pitchFamily="34" charset="-122"/>
                <a:ea typeface="微软雅黑" pitchFamily="34" charset="-122"/>
              </a:endParaRPr>
            </a:p>
            <a:p>
              <a:pPr marL="265113" indent="-179388" fontAlgn="auto">
                <a:lnSpc>
                  <a:spcPct val="110000"/>
                </a:lnSpc>
                <a:spcBef>
                  <a:spcPts val="0"/>
                </a:spcBef>
                <a:spcAft>
                  <a:spcPts val="0"/>
                </a:spcAft>
                <a:buFont typeface="Arial" pitchFamily="34" charset="0"/>
                <a:buChar char="•"/>
              </a:pPr>
              <a:r>
                <a:rPr lang="zh-CN" altLang="en-US" sz="1400" dirty="0" smtClean="0">
                  <a:solidFill>
                    <a:prstClr val="black"/>
                  </a:solidFill>
                  <a:latin typeface="微软雅黑" pitchFamily="34" charset="-122"/>
                  <a:ea typeface="微软雅黑" pitchFamily="34" charset="-122"/>
                </a:rPr>
                <a:t>支持</a:t>
              </a:r>
              <a:r>
                <a:rPr lang="en-US" altLang="zh-CN" sz="1400" dirty="0" smtClean="0">
                  <a:solidFill>
                    <a:prstClr val="black"/>
                  </a:solidFill>
                  <a:latin typeface="微软雅黑" pitchFamily="34" charset="-122"/>
                  <a:ea typeface="微软雅黑" pitchFamily="34" charset="-122"/>
                </a:rPr>
                <a:t>IB/</a:t>
              </a:r>
              <a:r>
                <a:rPr lang="zh-CN" altLang="en-US" sz="1400" dirty="0" smtClean="0">
                  <a:solidFill>
                    <a:prstClr val="black"/>
                  </a:solidFill>
                  <a:latin typeface="微软雅黑" pitchFamily="34" charset="-122"/>
                  <a:ea typeface="微软雅黑" pitchFamily="34" charset="-122"/>
                </a:rPr>
                <a:t>万兆</a:t>
              </a:r>
              <a:r>
                <a:rPr lang="en-US" altLang="zh-CN" sz="1400" dirty="0" smtClean="0">
                  <a:solidFill>
                    <a:prstClr val="black"/>
                  </a:solidFill>
                  <a:latin typeface="微软雅黑" pitchFamily="34" charset="-122"/>
                  <a:ea typeface="微软雅黑" pitchFamily="34" charset="-122"/>
                </a:rPr>
                <a:t>/FC</a:t>
              </a:r>
              <a:r>
                <a:rPr lang="zh-CN" altLang="en-US" sz="1400" dirty="0" smtClean="0">
                  <a:solidFill>
                    <a:prstClr val="black"/>
                  </a:solidFill>
                  <a:latin typeface="微软雅黑" pitchFamily="34" charset="-122"/>
                  <a:ea typeface="微软雅黑" pitchFamily="34" charset="-122"/>
                </a:rPr>
                <a:t>等多种主机接口；</a:t>
              </a:r>
              <a:endParaRPr lang="en-US" altLang="zh-CN" sz="1400" dirty="0" smtClean="0">
                <a:solidFill>
                  <a:prstClr val="black"/>
                </a:solidFill>
                <a:latin typeface="微软雅黑" pitchFamily="34" charset="-122"/>
                <a:ea typeface="微软雅黑" pitchFamily="34" charset="-122"/>
              </a:endParaRPr>
            </a:p>
            <a:p>
              <a:pPr marL="265113" indent="-179388" fontAlgn="auto">
                <a:lnSpc>
                  <a:spcPct val="110000"/>
                </a:lnSpc>
                <a:spcBef>
                  <a:spcPts val="0"/>
                </a:spcBef>
                <a:spcAft>
                  <a:spcPts val="0"/>
                </a:spcAft>
                <a:buFont typeface="Arial" pitchFamily="34" charset="0"/>
                <a:buChar char="•"/>
              </a:pPr>
              <a:r>
                <a:rPr lang="zh-CN" altLang="en-US" sz="1400" dirty="0" smtClean="0">
                  <a:solidFill>
                    <a:prstClr val="black"/>
                  </a:solidFill>
                  <a:latin typeface="微软雅黑" pitchFamily="34" charset="-122"/>
                  <a:ea typeface="微软雅黑" pitchFamily="34" charset="-122"/>
                </a:rPr>
                <a:t>单机支持</a:t>
              </a:r>
              <a:r>
                <a:rPr lang="en-US" altLang="zh-CN" sz="1400" dirty="0" smtClean="0">
                  <a:solidFill>
                    <a:prstClr val="black"/>
                  </a:solidFill>
                  <a:latin typeface="微软雅黑" pitchFamily="34" charset="-122"/>
                  <a:ea typeface="微软雅黑" pitchFamily="34" charset="-122"/>
                </a:rPr>
                <a:t>10PB</a:t>
              </a:r>
              <a:r>
                <a:rPr lang="zh-CN" altLang="en-US" sz="1400" dirty="0">
                  <a:solidFill>
                    <a:prstClr val="black"/>
                  </a:solidFill>
                  <a:latin typeface="微软雅黑" pitchFamily="34" charset="-122"/>
                  <a:ea typeface="微软雅黑" pitchFamily="34" charset="-122"/>
                </a:rPr>
                <a:t>以上</a:t>
              </a:r>
              <a:r>
                <a:rPr lang="zh-CN" altLang="en-US" sz="1400" dirty="0" smtClean="0">
                  <a:solidFill>
                    <a:prstClr val="black"/>
                  </a:solidFill>
                  <a:latin typeface="微软雅黑" pitchFamily="34" charset="-122"/>
                  <a:ea typeface="微软雅黑" pitchFamily="34" charset="-122"/>
                </a:rPr>
                <a:t>容量</a:t>
              </a:r>
              <a:endParaRPr lang="en-US" altLang="zh-CN" sz="1400" dirty="0" smtClean="0">
                <a:solidFill>
                  <a:prstClr val="black"/>
                </a:solidFill>
                <a:latin typeface="微软雅黑" pitchFamily="34" charset="-122"/>
                <a:ea typeface="微软雅黑" pitchFamily="34" charset="-122"/>
              </a:endParaRPr>
            </a:p>
            <a:p>
              <a:pPr marL="265113" indent="-179388" fontAlgn="auto">
                <a:lnSpc>
                  <a:spcPct val="110000"/>
                </a:lnSpc>
                <a:spcBef>
                  <a:spcPts val="0"/>
                </a:spcBef>
                <a:spcAft>
                  <a:spcPts val="0"/>
                </a:spcAft>
                <a:buFont typeface="Arial" pitchFamily="34" charset="0"/>
                <a:buChar char="•"/>
              </a:pPr>
              <a:r>
                <a:rPr lang="zh-CN" altLang="en-US" sz="1400" dirty="0" smtClean="0">
                  <a:solidFill>
                    <a:prstClr val="black"/>
                  </a:solidFill>
                  <a:latin typeface="微软雅黑" pitchFamily="34" charset="-122"/>
                  <a:ea typeface="微软雅黑" pitchFamily="34" charset="-122"/>
                </a:rPr>
                <a:t>并发处理能力强</a:t>
              </a:r>
              <a:endParaRPr lang="en-US" altLang="zh-CN" sz="1400" dirty="0" smtClean="0">
                <a:solidFill>
                  <a:prstClr val="black"/>
                </a:solidFill>
                <a:latin typeface="微软雅黑" pitchFamily="34" charset="-122"/>
                <a:ea typeface="微软雅黑" pitchFamily="34" charset="-122"/>
              </a:endParaRPr>
            </a:p>
            <a:p>
              <a:pPr fontAlgn="auto">
                <a:lnSpc>
                  <a:spcPct val="110000"/>
                </a:lnSpc>
                <a:spcBef>
                  <a:spcPts val="0"/>
                </a:spcBef>
                <a:spcAft>
                  <a:spcPts val="0"/>
                </a:spcAft>
                <a:buFont typeface="Wingdings" pitchFamily="2" charset="2"/>
                <a:buChar char="n"/>
              </a:pPr>
              <a:endParaRPr lang="zh-CN" altLang="en-US" sz="1400" dirty="0">
                <a:solidFill>
                  <a:prstClr val="black"/>
                </a:solidFill>
                <a:latin typeface="微软雅黑" pitchFamily="34" charset="-122"/>
                <a:ea typeface="微软雅黑" pitchFamily="34" charset="-122"/>
              </a:endParaRPr>
            </a:p>
          </p:txBody>
        </p:sp>
        <p:pic>
          <p:nvPicPr>
            <p:cNvPr id="18" name="图片 17" descr="feijiegouhua.jpg"/>
            <p:cNvPicPr>
              <a:picLocks noChangeAspect="1"/>
            </p:cNvPicPr>
            <p:nvPr/>
          </p:nvPicPr>
          <p:blipFill>
            <a:blip r:embed="rId4" cstate="print"/>
            <a:stretch>
              <a:fillRect/>
            </a:stretch>
          </p:blipFill>
          <p:spPr>
            <a:xfrm>
              <a:off x="5099318" y="3596950"/>
              <a:ext cx="3377264" cy="3000402"/>
            </a:xfrm>
            <a:prstGeom prst="rect">
              <a:avLst/>
            </a:prstGeom>
          </p:spPr>
        </p:pic>
      </p:grpSp>
      <p:sp>
        <p:nvSpPr>
          <p:cNvPr id="19" name="矩形 3"/>
          <p:cNvSpPr>
            <a:spLocks noChangeArrowheads="1"/>
          </p:cNvSpPr>
          <p:nvPr/>
        </p:nvSpPr>
        <p:spPr bwMode="auto">
          <a:xfrm>
            <a:off x="428596" y="952500"/>
            <a:ext cx="8501122" cy="1108348"/>
          </a:xfrm>
          <a:prstGeom prst="rect">
            <a:avLst/>
          </a:prstGeom>
          <a:solidFill>
            <a:schemeClr val="tx2">
              <a:lumMod val="75000"/>
            </a:schemeClr>
          </a:solidFill>
          <a:ln w="9525">
            <a:noFill/>
            <a:miter lim="800000"/>
            <a:headEnd/>
            <a:tailEnd/>
          </a:ln>
        </p:spPr>
        <p:txBody>
          <a:bodyPr anchor="ctr"/>
          <a:lstStyle/>
          <a:p>
            <a:pPr fontAlgn="t">
              <a:lnSpc>
                <a:spcPct val="120000"/>
              </a:lnSpc>
              <a:spcBef>
                <a:spcPct val="20000"/>
              </a:spcBef>
              <a:spcAft>
                <a:spcPts val="0"/>
              </a:spcAft>
            </a:pPr>
            <a:r>
              <a:rPr lang="zh-CN" altLang="en-US" sz="2400" b="1" dirty="0" smtClean="0">
                <a:solidFill>
                  <a:schemeClr val="bg1"/>
                </a:solidFill>
                <a:latin typeface="微软雅黑" pitchFamily="34" charset="-122"/>
                <a:ea typeface="微软雅黑" pitchFamily="34" charset="-122"/>
              </a:rPr>
              <a:t>融合结构化</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非结构化数据存储和处理，支持虚拟化和连续数据保护，满足应用按需使用要求的高效能海量云存储系统</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1973537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一体化云计算数据中心</a:t>
            </a:r>
          </a:p>
        </p:txBody>
      </p:sp>
      <p:sp>
        <p:nvSpPr>
          <p:cNvPr id="12" name="矩形 11"/>
          <p:cNvSpPr>
            <a:spLocks noChangeArrowheads="1"/>
          </p:cNvSpPr>
          <p:nvPr/>
        </p:nvSpPr>
        <p:spPr bwMode="auto">
          <a:xfrm>
            <a:off x="466787" y="2781300"/>
            <a:ext cx="4672012" cy="3706407"/>
          </a:xfrm>
          <a:prstGeom prst="rect">
            <a:avLst/>
          </a:prstGeom>
          <a:solidFill>
            <a:schemeClr val="tx2">
              <a:lumMod val="40000"/>
              <a:lumOff val="60000"/>
            </a:schemeClr>
          </a:solidFill>
          <a:ln w="9525">
            <a:noFill/>
            <a:miter lim="800000"/>
            <a:headEnd/>
            <a:tailEnd/>
          </a:ln>
        </p:spPr>
        <p:txBody>
          <a:bodyPr/>
          <a:lstStyle/>
          <a:p>
            <a:pPr marL="285750" indent="-285750" fontAlgn="t">
              <a:lnSpc>
                <a:spcPct val="120000"/>
              </a:lnSpc>
              <a:spcBef>
                <a:spcPct val="20000"/>
              </a:spcBef>
              <a:spcAft>
                <a:spcPts val="0"/>
              </a:spcAft>
              <a:buFont typeface="Arial" pitchFamily="34" charset="0"/>
              <a:buChar char="•"/>
            </a:pPr>
            <a:r>
              <a:rPr lang="zh-CN" altLang="en-US" sz="1600" b="1" dirty="0">
                <a:solidFill>
                  <a:prstClr val="black"/>
                </a:solidFill>
                <a:latin typeface="微软雅黑" pitchFamily="34" charset="-122"/>
                <a:ea typeface="微软雅黑" pitchFamily="34" charset="-122"/>
              </a:rPr>
              <a:t>集装箱模块设计</a:t>
            </a:r>
            <a:endParaRPr lang="en-US" altLang="zh-CN" sz="1600" b="1" dirty="0">
              <a:solidFill>
                <a:prstClr val="black"/>
              </a:solidFill>
              <a:latin typeface="微软雅黑" pitchFamily="34" charset="-122"/>
              <a:ea typeface="微软雅黑" pitchFamily="34" charset="-122"/>
            </a:endParaRPr>
          </a:p>
          <a:p>
            <a:pPr marL="444500" lvl="1" indent="-179388" fontAlgn="t">
              <a:lnSpc>
                <a:spcPct val="120000"/>
              </a:lnSpc>
              <a:spcBef>
                <a:spcPct val="20000"/>
              </a:spcBef>
              <a:spcAft>
                <a:spcPts val="0"/>
              </a:spcAft>
              <a:buFont typeface="微软雅黑" pitchFamily="34" charset="-122"/>
              <a:buChar char="ￚ"/>
            </a:pPr>
            <a:r>
              <a:rPr lang="zh-CN" altLang="en-US" sz="1600" dirty="0">
                <a:solidFill>
                  <a:prstClr val="black"/>
                </a:solidFill>
                <a:latin typeface="微软雅黑" pitchFamily="34" charset="-122"/>
                <a:ea typeface="微软雅黑" pitchFamily="34" charset="-122"/>
              </a:rPr>
              <a:t>供电、管理、散热模块化</a:t>
            </a:r>
            <a:endParaRPr lang="en-US" altLang="zh-CN" sz="1600" dirty="0">
              <a:solidFill>
                <a:prstClr val="black"/>
              </a:solidFill>
              <a:latin typeface="微软雅黑" pitchFamily="34" charset="-122"/>
              <a:ea typeface="微软雅黑" pitchFamily="34" charset="-122"/>
            </a:endParaRPr>
          </a:p>
          <a:p>
            <a:pPr marL="285750" indent="-285750" fontAlgn="t">
              <a:lnSpc>
                <a:spcPct val="120000"/>
              </a:lnSpc>
              <a:spcBef>
                <a:spcPct val="20000"/>
              </a:spcBef>
              <a:spcAft>
                <a:spcPts val="0"/>
              </a:spcAft>
              <a:buFont typeface="Arial" pitchFamily="34" charset="0"/>
              <a:buChar char="•"/>
            </a:pPr>
            <a:r>
              <a:rPr lang="zh-CN" altLang="en-US" sz="1600" b="1" dirty="0">
                <a:solidFill>
                  <a:prstClr val="black"/>
                </a:solidFill>
                <a:latin typeface="微软雅黑" pitchFamily="34" charset="-122"/>
                <a:ea typeface="微软雅黑" pitchFamily="34" charset="-122"/>
              </a:rPr>
              <a:t>高密度</a:t>
            </a:r>
            <a:endParaRPr lang="en-US" altLang="zh-CN" sz="1600" b="1" dirty="0">
              <a:solidFill>
                <a:prstClr val="black"/>
              </a:solidFill>
              <a:latin typeface="微软雅黑" pitchFamily="34" charset="-122"/>
              <a:ea typeface="微软雅黑" pitchFamily="34" charset="-122"/>
            </a:endParaRPr>
          </a:p>
          <a:p>
            <a:pPr marL="444500" lvl="1" indent="-179388" fontAlgn="t">
              <a:lnSpc>
                <a:spcPct val="120000"/>
              </a:lnSpc>
              <a:spcBef>
                <a:spcPct val="20000"/>
              </a:spcBef>
              <a:spcAft>
                <a:spcPts val="0"/>
              </a:spcAft>
              <a:buFont typeface="微软雅黑" pitchFamily="34" charset="-122"/>
              <a:buChar char="ￚ"/>
            </a:pPr>
            <a:r>
              <a:rPr lang="zh-CN" altLang="en-US" sz="1600" dirty="0">
                <a:solidFill>
                  <a:prstClr val="black"/>
                </a:solidFill>
                <a:latin typeface="微软雅黑" pitchFamily="34" charset="-122"/>
                <a:ea typeface="微软雅黑" pitchFamily="34" charset="-122"/>
              </a:rPr>
              <a:t>两倍以上于传统服务器的高密度</a:t>
            </a:r>
            <a:endParaRPr lang="en-US" altLang="zh-CN" sz="1600" dirty="0">
              <a:solidFill>
                <a:prstClr val="black"/>
              </a:solidFill>
              <a:latin typeface="微软雅黑" pitchFamily="34" charset="-122"/>
              <a:ea typeface="微软雅黑" pitchFamily="34" charset="-122"/>
            </a:endParaRPr>
          </a:p>
          <a:p>
            <a:pPr marL="444500" lvl="1" indent="-179388" fontAlgn="t">
              <a:lnSpc>
                <a:spcPct val="120000"/>
              </a:lnSpc>
              <a:spcBef>
                <a:spcPct val="20000"/>
              </a:spcBef>
              <a:spcAft>
                <a:spcPts val="0"/>
              </a:spcAft>
              <a:buFont typeface="微软雅黑" pitchFamily="34" charset="-122"/>
              <a:buChar char="ￚ"/>
            </a:pPr>
            <a:r>
              <a:rPr lang="zh-CN" altLang="en-US" sz="1600" dirty="0">
                <a:solidFill>
                  <a:prstClr val="black"/>
                </a:solidFill>
                <a:latin typeface="微软雅黑" pitchFamily="34" charset="-122"/>
                <a:ea typeface="微软雅黑" pitchFamily="34" charset="-122"/>
              </a:rPr>
              <a:t>在</a:t>
            </a:r>
            <a:r>
              <a:rPr lang="en-US" altLang="zh-CN" sz="1600" dirty="0">
                <a:solidFill>
                  <a:prstClr val="black"/>
                </a:solidFill>
                <a:latin typeface="微软雅黑" pitchFamily="34" charset="-122"/>
                <a:ea typeface="微软雅黑" pitchFamily="34" charset="-122"/>
              </a:rPr>
              <a:t>20</a:t>
            </a:r>
            <a:r>
              <a:rPr lang="zh-CN" altLang="en-US" sz="1600" dirty="0">
                <a:solidFill>
                  <a:prstClr val="black"/>
                </a:solidFill>
                <a:latin typeface="微软雅黑" pitchFamily="34" charset="-122"/>
                <a:ea typeface="微软雅黑" pitchFamily="34" charset="-122"/>
              </a:rPr>
              <a:t>尺码的集装箱内可支持</a:t>
            </a:r>
            <a:r>
              <a:rPr lang="en-US" altLang="zh-CN" sz="1600" dirty="0">
                <a:solidFill>
                  <a:prstClr val="black"/>
                </a:solidFill>
                <a:latin typeface="微软雅黑" pitchFamily="34" charset="-122"/>
                <a:ea typeface="微软雅黑" pitchFamily="34" charset="-122"/>
              </a:rPr>
              <a:t>640</a:t>
            </a:r>
            <a:r>
              <a:rPr lang="zh-CN" altLang="en-US" sz="1600" dirty="0">
                <a:solidFill>
                  <a:prstClr val="black"/>
                </a:solidFill>
                <a:latin typeface="微软雅黑" pitchFamily="34" charset="-122"/>
                <a:ea typeface="微软雅黑" pitchFamily="34" charset="-122"/>
              </a:rPr>
              <a:t>个计算</a:t>
            </a:r>
            <a:r>
              <a:rPr lang="zh-CN" altLang="en-US" sz="1600" dirty="0" smtClean="0">
                <a:solidFill>
                  <a:prstClr val="black"/>
                </a:solidFill>
                <a:latin typeface="微软雅黑" pitchFamily="34" charset="-122"/>
                <a:ea typeface="微软雅黑" pitchFamily="34" charset="-122"/>
              </a:rPr>
              <a:t>节点，提供百万亿次的计算性能</a:t>
            </a:r>
            <a:endParaRPr lang="en-US" altLang="zh-CN" sz="1600" dirty="0">
              <a:solidFill>
                <a:prstClr val="black"/>
              </a:solidFill>
              <a:latin typeface="微软雅黑" pitchFamily="34" charset="-122"/>
              <a:ea typeface="微软雅黑" pitchFamily="34" charset="-122"/>
            </a:endParaRPr>
          </a:p>
          <a:p>
            <a:pPr marL="285750" indent="-285750" fontAlgn="t">
              <a:lnSpc>
                <a:spcPct val="120000"/>
              </a:lnSpc>
              <a:spcBef>
                <a:spcPct val="20000"/>
              </a:spcBef>
              <a:spcAft>
                <a:spcPts val="0"/>
              </a:spcAft>
              <a:buFont typeface="Arial" pitchFamily="34" charset="0"/>
              <a:buChar char="•"/>
            </a:pPr>
            <a:r>
              <a:rPr lang="zh-CN" altLang="en-US" sz="1600" b="1" dirty="0">
                <a:solidFill>
                  <a:prstClr val="black"/>
                </a:solidFill>
                <a:latin typeface="微软雅黑" pitchFamily="34" charset="-122"/>
                <a:ea typeface="微软雅黑" pitchFamily="34" charset="-122"/>
              </a:rPr>
              <a:t>高可管理性</a:t>
            </a:r>
            <a:endParaRPr lang="en-US" altLang="zh-CN" sz="1600" b="1" dirty="0">
              <a:solidFill>
                <a:prstClr val="black"/>
              </a:solidFill>
              <a:latin typeface="微软雅黑" pitchFamily="34" charset="-122"/>
              <a:ea typeface="微软雅黑" pitchFamily="34" charset="-122"/>
            </a:endParaRPr>
          </a:p>
          <a:p>
            <a:pPr marL="444500" lvl="1" indent="-179388" fontAlgn="t">
              <a:lnSpc>
                <a:spcPct val="120000"/>
              </a:lnSpc>
              <a:spcBef>
                <a:spcPct val="20000"/>
              </a:spcBef>
              <a:spcAft>
                <a:spcPts val="0"/>
              </a:spcAft>
              <a:buFont typeface="微软雅黑" pitchFamily="34" charset="-122"/>
              <a:buChar char="ￚ"/>
            </a:pPr>
            <a:r>
              <a:rPr lang="zh-CN" altLang="en-US" sz="1600" dirty="0">
                <a:solidFill>
                  <a:prstClr val="black"/>
                </a:solidFill>
                <a:latin typeface="微软雅黑" pitchFamily="34" charset="-122"/>
                <a:ea typeface="微软雅黑" pitchFamily="34" charset="-122"/>
              </a:rPr>
              <a:t>集中管理、快速部署和实施</a:t>
            </a:r>
            <a:endParaRPr lang="en-US" altLang="zh-CN" sz="1600" dirty="0">
              <a:solidFill>
                <a:prstClr val="black"/>
              </a:solidFill>
              <a:latin typeface="微软雅黑" pitchFamily="34" charset="-122"/>
              <a:ea typeface="微软雅黑" pitchFamily="34" charset="-122"/>
            </a:endParaRPr>
          </a:p>
          <a:p>
            <a:pPr marL="285750" indent="-285750" fontAlgn="t">
              <a:lnSpc>
                <a:spcPct val="120000"/>
              </a:lnSpc>
              <a:spcBef>
                <a:spcPct val="20000"/>
              </a:spcBef>
              <a:spcAft>
                <a:spcPts val="0"/>
              </a:spcAft>
              <a:buFont typeface="Arial" pitchFamily="34" charset="0"/>
              <a:buChar char="•"/>
            </a:pPr>
            <a:r>
              <a:rPr lang="zh-CN" altLang="en-US" sz="1600" b="1" dirty="0">
                <a:solidFill>
                  <a:prstClr val="black"/>
                </a:solidFill>
                <a:latin typeface="微软雅黑" pitchFamily="34" charset="-122"/>
                <a:ea typeface="微软雅黑" pitchFamily="34" charset="-122"/>
              </a:rPr>
              <a:t>良好沿用性</a:t>
            </a:r>
            <a:endParaRPr lang="en-US" altLang="zh-CN" sz="1600" b="1" dirty="0">
              <a:solidFill>
                <a:prstClr val="black"/>
              </a:solidFill>
              <a:latin typeface="微软雅黑" pitchFamily="34" charset="-122"/>
              <a:ea typeface="微软雅黑" pitchFamily="34" charset="-122"/>
            </a:endParaRPr>
          </a:p>
          <a:p>
            <a:pPr marL="444500" lvl="1" indent="-179388" fontAlgn="t">
              <a:lnSpc>
                <a:spcPct val="120000"/>
              </a:lnSpc>
              <a:spcBef>
                <a:spcPct val="20000"/>
              </a:spcBef>
              <a:spcAft>
                <a:spcPts val="0"/>
              </a:spcAft>
              <a:buFont typeface="微软雅黑" pitchFamily="34" charset="-122"/>
              <a:buChar char="ￚ"/>
            </a:pPr>
            <a:r>
              <a:rPr lang="zh-CN" altLang="en-US" sz="1600" dirty="0">
                <a:solidFill>
                  <a:prstClr val="black"/>
                </a:solidFill>
                <a:latin typeface="微软雅黑" pitchFamily="34" charset="-122"/>
                <a:ea typeface="微软雅黑" pitchFamily="34" charset="-122"/>
              </a:rPr>
              <a:t>通用化设计，最大比例的系统组件沿用</a:t>
            </a:r>
            <a:r>
              <a:rPr lang="zh-CN" altLang="en-US" sz="1600" dirty="0" smtClean="0">
                <a:solidFill>
                  <a:prstClr val="black"/>
                </a:solidFill>
                <a:latin typeface="微软雅黑" pitchFamily="34" charset="-122"/>
                <a:ea typeface="微软雅黑" pitchFamily="34" charset="-122"/>
              </a:rPr>
              <a:t>性</a:t>
            </a:r>
            <a:endParaRPr lang="en-US" altLang="zh-CN" sz="1600" dirty="0">
              <a:solidFill>
                <a:prstClr val="black"/>
              </a:solidFill>
              <a:latin typeface="微软雅黑" pitchFamily="34" charset="-122"/>
              <a:ea typeface="微软雅黑" pitchFamily="34" charset="-122"/>
            </a:endParaRPr>
          </a:p>
        </p:txBody>
      </p:sp>
      <p:pic>
        <p:nvPicPr>
          <p:cNvPr id="21" name="图片 2" descr="说明: cid:image006.jpg@01CBE7EF.5A4FCB90"/>
          <p:cNvPicPr>
            <a:picLocks noChangeAspect="1" noChangeArrowheads="1"/>
          </p:cNvPicPr>
          <p:nvPr/>
        </p:nvPicPr>
        <p:blipFill>
          <a:blip r:embed="rId3" cstate="print"/>
          <a:srcRect/>
          <a:stretch>
            <a:fillRect/>
          </a:stretch>
        </p:blipFill>
        <p:spPr bwMode="auto">
          <a:xfrm>
            <a:off x="5095559" y="2522512"/>
            <a:ext cx="3906837" cy="2020888"/>
          </a:xfrm>
          <a:prstGeom prst="rect">
            <a:avLst/>
          </a:prstGeom>
          <a:noFill/>
          <a:ln w="9525">
            <a:noFill/>
            <a:miter lim="800000"/>
            <a:headEnd/>
            <a:tailEnd/>
          </a:ln>
        </p:spPr>
      </p:pic>
      <p:pic>
        <p:nvPicPr>
          <p:cNvPr id="22" name="Picture 3"/>
          <p:cNvPicPr>
            <a:picLocks noChangeAspect="1" noChangeArrowheads="1"/>
          </p:cNvPicPr>
          <p:nvPr/>
        </p:nvPicPr>
        <p:blipFill>
          <a:blip r:embed="rId4" cstate="print"/>
          <a:srcRect/>
          <a:stretch>
            <a:fillRect/>
          </a:stretch>
        </p:blipFill>
        <p:spPr bwMode="auto">
          <a:xfrm>
            <a:off x="4989664" y="4408289"/>
            <a:ext cx="4105275" cy="2087563"/>
          </a:xfrm>
          <a:prstGeom prst="rect">
            <a:avLst/>
          </a:prstGeom>
          <a:noFill/>
          <a:ln w="9525">
            <a:noFill/>
            <a:miter lim="800000"/>
            <a:headEnd/>
            <a:tailEnd/>
          </a:ln>
        </p:spPr>
      </p:pic>
      <p:cxnSp>
        <p:nvCxnSpPr>
          <p:cNvPr id="23" name="Straight Connector 20"/>
          <p:cNvCxnSpPr/>
          <p:nvPr/>
        </p:nvCxnSpPr>
        <p:spPr>
          <a:xfrm>
            <a:off x="6122225" y="4076497"/>
            <a:ext cx="0" cy="647700"/>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0"/>
          <p:cNvCxnSpPr/>
          <p:nvPr/>
        </p:nvCxnSpPr>
        <p:spPr>
          <a:xfrm>
            <a:off x="6842950" y="4220960"/>
            <a:ext cx="0" cy="647700"/>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0"/>
          <p:cNvCxnSpPr/>
          <p:nvPr/>
        </p:nvCxnSpPr>
        <p:spPr>
          <a:xfrm>
            <a:off x="8786050" y="4724197"/>
            <a:ext cx="0" cy="647700"/>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6" name="Rectangle 18"/>
          <p:cNvSpPr>
            <a:spLocks noChangeArrowheads="1"/>
          </p:cNvSpPr>
          <p:nvPr/>
        </p:nvSpPr>
        <p:spPr bwMode="auto">
          <a:xfrm>
            <a:off x="5258625" y="4220960"/>
            <a:ext cx="800219" cy="338554"/>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spAutoFit/>
          </a:bodyPr>
          <a:lstStyle/>
          <a:p>
            <a:pPr fontAlgn="auto">
              <a:spcBef>
                <a:spcPts val="0"/>
              </a:spcBef>
              <a:spcAft>
                <a:spcPts val="0"/>
              </a:spcAft>
              <a:defRPr/>
            </a:pPr>
            <a:r>
              <a:rPr lang="zh-CN" altLang="en-US" sz="1600" b="1">
                <a:solidFill>
                  <a:prstClr val="black"/>
                </a:solidFill>
                <a:latin typeface="微软雅黑" pitchFamily="34" charset="-122"/>
                <a:ea typeface="微软雅黑" pitchFamily="34" charset="-122"/>
              </a:rPr>
              <a:t>冷机区</a:t>
            </a:r>
          </a:p>
        </p:txBody>
      </p:sp>
      <p:cxnSp>
        <p:nvCxnSpPr>
          <p:cNvPr id="27" name="Straight Connector 20"/>
          <p:cNvCxnSpPr/>
          <p:nvPr/>
        </p:nvCxnSpPr>
        <p:spPr>
          <a:xfrm>
            <a:off x="5330063" y="4005060"/>
            <a:ext cx="0" cy="647700"/>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8" name="Rectangle 20"/>
          <p:cNvSpPr>
            <a:spLocks noChangeArrowheads="1"/>
          </p:cNvSpPr>
          <p:nvPr/>
        </p:nvSpPr>
        <p:spPr bwMode="auto">
          <a:xfrm>
            <a:off x="6050788" y="4106422"/>
            <a:ext cx="800219" cy="338554"/>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spAutoFit/>
          </a:bodyPr>
          <a:lstStyle/>
          <a:p>
            <a:pPr fontAlgn="auto">
              <a:spcBef>
                <a:spcPts val="0"/>
              </a:spcBef>
              <a:spcAft>
                <a:spcPts val="0"/>
              </a:spcAft>
              <a:defRPr/>
            </a:pPr>
            <a:r>
              <a:rPr lang="zh-CN" altLang="en-US" sz="1600" b="1" dirty="0">
                <a:solidFill>
                  <a:prstClr val="black"/>
                </a:solidFill>
                <a:latin typeface="微软雅黑" pitchFamily="34" charset="-122"/>
                <a:ea typeface="微软雅黑" pitchFamily="34" charset="-122"/>
              </a:rPr>
              <a:t>供电区</a:t>
            </a:r>
          </a:p>
        </p:txBody>
      </p:sp>
      <p:sp>
        <p:nvSpPr>
          <p:cNvPr id="29" name="Rectangle 21"/>
          <p:cNvSpPr>
            <a:spLocks noChangeArrowheads="1"/>
          </p:cNvSpPr>
          <p:nvPr/>
        </p:nvSpPr>
        <p:spPr bwMode="auto">
          <a:xfrm>
            <a:off x="7346188" y="4603547"/>
            <a:ext cx="997389" cy="338554"/>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spAutoFit/>
          </a:bodyPr>
          <a:lstStyle/>
          <a:p>
            <a:pPr fontAlgn="auto">
              <a:spcBef>
                <a:spcPts val="0"/>
              </a:spcBef>
              <a:spcAft>
                <a:spcPts val="0"/>
              </a:spcAft>
              <a:defRPr/>
            </a:pPr>
            <a:r>
              <a:rPr lang="en-US" altLang="zh-CN" sz="1600" b="1">
                <a:solidFill>
                  <a:prstClr val="black"/>
                </a:solidFill>
                <a:latin typeface="微软雅黑" pitchFamily="34" charset="-122"/>
                <a:ea typeface="微软雅黑" pitchFamily="34" charset="-122"/>
              </a:rPr>
              <a:t>IT</a:t>
            </a:r>
            <a:r>
              <a:rPr lang="zh-CN" altLang="en-US" sz="1600" b="1">
                <a:solidFill>
                  <a:prstClr val="black"/>
                </a:solidFill>
                <a:latin typeface="微软雅黑" pitchFamily="34" charset="-122"/>
                <a:ea typeface="微软雅黑" pitchFamily="34" charset="-122"/>
              </a:rPr>
              <a:t>设备区</a:t>
            </a:r>
          </a:p>
        </p:txBody>
      </p:sp>
      <p:sp>
        <p:nvSpPr>
          <p:cNvPr id="30" name="Rectangle 23"/>
          <p:cNvSpPr>
            <a:spLocks noChangeArrowheads="1"/>
          </p:cNvSpPr>
          <p:nvPr/>
        </p:nvSpPr>
        <p:spPr bwMode="auto">
          <a:xfrm>
            <a:off x="6769925" y="6387649"/>
            <a:ext cx="1005403" cy="338554"/>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spAutoFit/>
          </a:bodyPr>
          <a:lstStyle/>
          <a:p>
            <a:pPr fontAlgn="auto">
              <a:spcBef>
                <a:spcPts val="0"/>
              </a:spcBef>
              <a:spcAft>
                <a:spcPts val="0"/>
              </a:spcAft>
              <a:defRPr/>
            </a:pPr>
            <a:r>
              <a:rPr lang="zh-CN" altLang="en-US" sz="1600" b="1" dirty="0">
                <a:solidFill>
                  <a:prstClr val="black"/>
                </a:solidFill>
                <a:latin typeface="微软雅黑" pitchFamily="34" charset="-122"/>
                <a:ea typeface="微软雅黑" pitchFamily="34" charset="-122"/>
              </a:rPr>
              <a:t>制冷模块</a:t>
            </a:r>
          </a:p>
        </p:txBody>
      </p:sp>
      <p:sp>
        <p:nvSpPr>
          <p:cNvPr id="31" name="Line 25"/>
          <p:cNvSpPr>
            <a:spLocks noChangeShapeType="1"/>
          </p:cNvSpPr>
          <p:nvPr/>
        </p:nvSpPr>
        <p:spPr bwMode="auto">
          <a:xfrm flipH="1">
            <a:off x="7633525" y="6165647"/>
            <a:ext cx="649288" cy="287338"/>
          </a:xfrm>
          <a:prstGeom prst="line">
            <a:avLst/>
          </a:prstGeom>
          <a:ln w="38100">
            <a:solidFill>
              <a:srgbClr val="00B050"/>
            </a:solidFill>
            <a:headEnd/>
            <a:tailEnd type="triangle" w="med" len="med"/>
          </a:ln>
        </p:spPr>
        <p:style>
          <a:lnRef idx="1">
            <a:schemeClr val="accent1"/>
          </a:lnRef>
          <a:fillRef idx="0">
            <a:schemeClr val="accent1"/>
          </a:fillRef>
          <a:effectRef idx="0">
            <a:schemeClr val="accent1"/>
          </a:effectRef>
          <a:fontRef idx="minor">
            <a:schemeClr val="tx1"/>
          </a:fontRef>
        </p:style>
        <p:txBody>
          <a:bodyPr/>
          <a:lstStyle/>
          <a:p>
            <a:pPr fontAlgn="auto">
              <a:spcBef>
                <a:spcPts val="0"/>
              </a:spcBef>
              <a:spcAft>
                <a:spcPts val="0"/>
              </a:spcAft>
            </a:pPr>
            <a:endParaRPr lang="zh-CN" altLang="en-US" sz="1600" b="1">
              <a:solidFill>
                <a:prstClr val="black"/>
              </a:solidFill>
            </a:endParaRPr>
          </a:p>
        </p:txBody>
      </p:sp>
      <p:sp>
        <p:nvSpPr>
          <p:cNvPr id="32" name="Line 26"/>
          <p:cNvSpPr>
            <a:spLocks noChangeShapeType="1"/>
          </p:cNvSpPr>
          <p:nvPr/>
        </p:nvSpPr>
        <p:spPr bwMode="auto">
          <a:xfrm>
            <a:off x="7058850" y="5805285"/>
            <a:ext cx="71438" cy="719137"/>
          </a:xfrm>
          <a:prstGeom prst="line">
            <a:avLst/>
          </a:prstGeom>
          <a:ln w="38100">
            <a:solidFill>
              <a:srgbClr val="00B050"/>
            </a:solidFill>
            <a:headEnd/>
            <a:tailEnd type="triangle" w="med" len="med"/>
          </a:ln>
        </p:spPr>
        <p:style>
          <a:lnRef idx="1">
            <a:schemeClr val="accent1"/>
          </a:lnRef>
          <a:fillRef idx="0">
            <a:schemeClr val="accent1"/>
          </a:fillRef>
          <a:effectRef idx="0">
            <a:schemeClr val="accent1"/>
          </a:effectRef>
          <a:fontRef idx="minor">
            <a:schemeClr val="tx1"/>
          </a:fontRef>
        </p:style>
        <p:txBody>
          <a:bodyPr/>
          <a:lstStyle/>
          <a:p>
            <a:pPr fontAlgn="auto">
              <a:spcBef>
                <a:spcPts val="0"/>
              </a:spcBef>
              <a:spcAft>
                <a:spcPts val="0"/>
              </a:spcAft>
            </a:pPr>
            <a:endParaRPr lang="zh-CN" altLang="en-US" sz="1600" b="1">
              <a:solidFill>
                <a:prstClr val="black"/>
              </a:solidFill>
            </a:endParaRPr>
          </a:p>
        </p:txBody>
      </p:sp>
      <p:sp>
        <p:nvSpPr>
          <p:cNvPr id="33" name="Line 27"/>
          <p:cNvSpPr>
            <a:spLocks noChangeShapeType="1"/>
          </p:cNvSpPr>
          <p:nvPr/>
        </p:nvSpPr>
        <p:spPr bwMode="auto">
          <a:xfrm flipH="1">
            <a:off x="7346188" y="5948160"/>
            <a:ext cx="360362" cy="504825"/>
          </a:xfrm>
          <a:prstGeom prst="line">
            <a:avLst/>
          </a:prstGeom>
          <a:ln w="38100">
            <a:solidFill>
              <a:srgbClr val="00B050"/>
            </a:solidFill>
            <a:headEnd/>
            <a:tailEnd type="triangle" w="med" len="med"/>
          </a:ln>
        </p:spPr>
        <p:style>
          <a:lnRef idx="1">
            <a:schemeClr val="accent1"/>
          </a:lnRef>
          <a:fillRef idx="0">
            <a:schemeClr val="accent1"/>
          </a:fillRef>
          <a:effectRef idx="0">
            <a:schemeClr val="accent1"/>
          </a:effectRef>
          <a:fontRef idx="minor">
            <a:schemeClr val="tx1"/>
          </a:fontRef>
        </p:style>
        <p:txBody>
          <a:bodyPr/>
          <a:lstStyle/>
          <a:p>
            <a:pPr fontAlgn="auto">
              <a:spcBef>
                <a:spcPts val="0"/>
              </a:spcBef>
              <a:spcAft>
                <a:spcPts val="0"/>
              </a:spcAft>
            </a:pPr>
            <a:endParaRPr lang="zh-CN" altLang="en-US" sz="1600" b="1">
              <a:solidFill>
                <a:prstClr val="black"/>
              </a:solidFill>
            </a:endParaRPr>
          </a:p>
        </p:txBody>
      </p:sp>
      <p:sp>
        <p:nvSpPr>
          <p:cNvPr id="34" name="Rectangle 28"/>
          <p:cNvSpPr>
            <a:spLocks noChangeArrowheads="1"/>
          </p:cNvSpPr>
          <p:nvPr/>
        </p:nvSpPr>
        <p:spPr bwMode="auto">
          <a:xfrm>
            <a:off x="5404705" y="6308522"/>
            <a:ext cx="1005403" cy="338554"/>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spAutoFit/>
          </a:bodyPr>
          <a:lstStyle/>
          <a:p>
            <a:pPr fontAlgn="auto">
              <a:spcBef>
                <a:spcPts val="0"/>
              </a:spcBef>
              <a:spcAft>
                <a:spcPts val="0"/>
              </a:spcAft>
              <a:defRPr/>
            </a:pPr>
            <a:r>
              <a:rPr lang="zh-CN" altLang="en-US" sz="1600" b="1" dirty="0">
                <a:solidFill>
                  <a:prstClr val="black"/>
                </a:solidFill>
                <a:latin typeface="微软雅黑" pitchFamily="34" charset="-122"/>
                <a:ea typeface="微软雅黑" pitchFamily="34" charset="-122"/>
              </a:rPr>
              <a:t>水冷机组</a:t>
            </a:r>
          </a:p>
        </p:txBody>
      </p:sp>
      <p:sp>
        <p:nvSpPr>
          <p:cNvPr id="35" name="Line 29"/>
          <p:cNvSpPr>
            <a:spLocks noChangeShapeType="1"/>
          </p:cNvSpPr>
          <p:nvPr/>
        </p:nvSpPr>
        <p:spPr bwMode="auto">
          <a:xfrm>
            <a:off x="5617400" y="5516360"/>
            <a:ext cx="71438" cy="719137"/>
          </a:xfrm>
          <a:prstGeom prst="line">
            <a:avLst/>
          </a:prstGeom>
          <a:ln w="38100">
            <a:solidFill>
              <a:srgbClr val="00B050"/>
            </a:solidFill>
            <a:headEnd/>
            <a:tailEnd type="triangle" w="med" len="med"/>
          </a:ln>
        </p:spPr>
        <p:style>
          <a:lnRef idx="1">
            <a:schemeClr val="accent1"/>
          </a:lnRef>
          <a:fillRef idx="0">
            <a:schemeClr val="accent1"/>
          </a:fillRef>
          <a:effectRef idx="0">
            <a:schemeClr val="accent1"/>
          </a:effectRef>
          <a:fontRef idx="minor">
            <a:schemeClr val="tx1"/>
          </a:fontRef>
        </p:style>
        <p:txBody>
          <a:bodyPr/>
          <a:lstStyle/>
          <a:p>
            <a:pPr fontAlgn="auto">
              <a:spcBef>
                <a:spcPts val="0"/>
              </a:spcBef>
              <a:spcAft>
                <a:spcPts val="0"/>
              </a:spcAft>
            </a:pPr>
            <a:endParaRPr lang="zh-CN" altLang="en-US" sz="1600" b="1">
              <a:solidFill>
                <a:prstClr val="black"/>
              </a:solidFill>
            </a:endParaRPr>
          </a:p>
        </p:txBody>
      </p:sp>
      <p:sp>
        <p:nvSpPr>
          <p:cNvPr id="36" name="AutoShape 49"/>
          <p:cNvSpPr>
            <a:spLocks noChangeArrowheads="1"/>
          </p:cNvSpPr>
          <p:nvPr/>
        </p:nvSpPr>
        <p:spPr bwMode="auto">
          <a:xfrm>
            <a:off x="395536" y="952500"/>
            <a:ext cx="8240464" cy="1689100"/>
          </a:xfrm>
          <a:prstGeom prst="foldedCorner">
            <a:avLst>
              <a:gd name="adj" fmla="val 12500"/>
            </a:avLst>
          </a:prstGeom>
          <a:solidFill>
            <a:schemeClr val="tx2">
              <a:lumMod val="75000"/>
            </a:schemeClr>
          </a:solidFill>
          <a:ln w="9525">
            <a:noFill/>
            <a:miter lim="800000"/>
            <a:headEnd/>
            <a:tailEnd/>
          </a:ln>
        </p:spPr>
        <p:txBody>
          <a:bodyPr anchor="ctr"/>
          <a:lstStyle/>
          <a:p>
            <a:pPr marL="179388" indent="-179388" fontAlgn="t">
              <a:lnSpc>
                <a:spcPct val="120000"/>
              </a:lnSpc>
              <a:spcBef>
                <a:spcPct val="20000"/>
              </a:spcBef>
              <a:spcAft>
                <a:spcPts val="0"/>
              </a:spcAft>
              <a:buFont typeface="微软雅黑" pitchFamily="34" charset="-122"/>
              <a:buChar char="▪"/>
              <a:tabLst>
                <a:tab pos="179388" algn="l"/>
              </a:tabLst>
            </a:pPr>
            <a:r>
              <a:rPr lang="zh-CN" altLang="en-US" sz="2000" b="1" dirty="0" smtClean="0">
                <a:solidFill>
                  <a:schemeClr val="bg1"/>
                </a:solidFill>
                <a:latin typeface="微软雅黑" pitchFamily="34" charset="-122"/>
                <a:ea typeface="微软雅黑" pitchFamily="34" charset="-122"/>
              </a:rPr>
              <a:t>数据中心建设需要考虑土建、机房环境建设、系统建设及运营维护，周期长、成本高。</a:t>
            </a:r>
            <a:endParaRPr lang="en-US" altLang="zh-CN" sz="2000" b="1" dirty="0" smtClean="0">
              <a:solidFill>
                <a:schemeClr val="bg1"/>
              </a:solidFill>
              <a:latin typeface="微软雅黑" pitchFamily="34" charset="-122"/>
              <a:ea typeface="微软雅黑" pitchFamily="34" charset="-122"/>
            </a:endParaRPr>
          </a:p>
          <a:p>
            <a:pPr marL="179388" indent="-179388" fontAlgn="t">
              <a:lnSpc>
                <a:spcPct val="120000"/>
              </a:lnSpc>
              <a:spcBef>
                <a:spcPct val="20000"/>
              </a:spcBef>
              <a:spcAft>
                <a:spcPts val="0"/>
              </a:spcAft>
              <a:buFont typeface="微软雅黑" pitchFamily="34" charset="-122"/>
              <a:buChar char="▪"/>
              <a:tabLst>
                <a:tab pos="179388" algn="l"/>
              </a:tabLst>
            </a:pPr>
            <a:r>
              <a:rPr lang="zh-CN" altLang="en-US" sz="2000" b="1" dirty="0" smtClean="0">
                <a:solidFill>
                  <a:schemeClr val="bg1"/>
                </a:solidFill>
                <a:latin typeface="微软雅黑" pitchFamily="34" charset="-122"/>
                <a:ea typeface="微软雅黑" pitchFamily="34" charset="-122"/>
              </a:rPr>
              <a:t>一体化数据中心解决方案，提供标准化、模块化、便利性、按需扩展的整体数据中心建设服务</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1973537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全方位自主可控的云</a:t>
            </a:r>
            <a:r>
              <a:rPr lang="zh-CN" altLang="en-US" dirty="0" smtClean="0">
                <a:solidFill>
                  <a:schemeClr val="bg1"/>
                </a:solidFill>
                <a:effectLst>
                  <a:outerShdw blurRad="38100" dist="38100" dir="2700000" algn="tl">
                    <a:srgbClr val="000000">
                      <a:alpha val="43137"/>
                    </a:srgbClr>
                  </a:outerShdw>
                </a:effectLst>
              </a:rPr>
              <a:t>计算系统软件平台</a:t>
            </a:r>
            <a:endParaRPr lang="zh-CN" altLang="en-US" dirty="0">
              <a:solidFill>
                <a:schemeClr val="bg1"/>
              </a:solidFill>
              <a:effectLst>
                <a:outerShdw blurRad="38100" dist="38100" dir="2700000" algn="tl">
                  <a:srgbClr val="000000">
                    <a:alpha val="43137"/>
                  </a:srgbClr>
                </a:outerShdw>
              </a:effectLst>
            </a:endParaRPr>
          </a:p>
        </p:txBody>
      </p:sp>
      <p:pic>
        <p:nvPicPr>
          <p:cNvPr id="35" name="Picture 2" descr="F:\Inspur\核高基-面向大型行业应用的共性云计算基础软件平台研制与应用\图片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437" y="930999"/>
            <a:ext cx="7959213" cy="5695431"/>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云形标注 35"/>
          <p:cNvSpPr/>
          <p:nvPr/>
        </p:nvSpPr>
        <p:spPr bwMode="auto">
          <a:xfrm>
            <a:off x="5260769" y="3253839"/>
            <a:ext cx="3111335" cy="2660073"/>
          </a:xfrm>
          <a:prstGeom prst="cloudCallout">
            <a:avLst>
              <a:gd name="adj1" fmla="val -55948"/>
              <a:gd name="adj2" fmla="val 66212"/>
            </a:avLst>
          </a:prstGeom>
          <a:solidFill>
            <a:schemeClr val="tx2">
              <a:lumMod val="75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406800" rIns="0" bIns="406800" numCol="1" rtlCol="0" anchor="ctr" anchorCtr="0" compatLnSpc="1">
            <a:prstTxWarp prst="textNoShape">
              <a:avLst/>
            </a:prstTxWarp>
          </a:bodyPr>
          <a:lstStyle/>
          <a:p>
            <a:pPr marL="9525">
              <a:lnSpc>
                <a:spcPct val="150000"/>
              </a:lnSpc>
              <a:defRPr/>
            </a:pPr>
            <a:r>
              <a:rPr lang="zh-CN" altLang="en-US" sz="1200" dirty="0" smtClean="0">
                <a:solidFill>
                  <a:schemeClr val="bg1"/>
                </a:solidFill>
                <a:latin typeface="微软雅黑" pitchFamily="34" charset="-122"/>
                <a:ea typeface="微软雅黑" pitchFamily="34" charset="-122"/>
              </a:rPr>
              <a:t>自主可控的行业云数据中心硬件装备：高密度</a:t>
            </a:r>
            <a:r>
              <a:rPr lang="zh-CN" altLang="en-US" sz="1200" dirty="0">
                <a:solidFill>
                  <a:schemeClr val="bg1"/>
                </a:solidFill>
                <a:latin typeface="微软雅黑" pitchFamily="34" charset="-122"/>
                <a:ea typeface="微软雅黑" pitchFamily="34" charset="-122"/>
              </a:rPr>
              <a:t>、高性能、高可靠、易管理</a:t>
            </a:r>
            <a:r>
              <a:rPr lang="zh-CN" altLang="en-US" sz="1200" dirty="0" smtClean="0">
                <a:solidFill>
                  <a:schemeClr val="bg1"/>
                </a:solidFill>
                <a:latin typeface="微软雅黑" pitchFamily="34" charset="-122"/>
                <a:ea typeface="微软雅黑" pitchFamily="34" charset="-122"/>
              </a:rPr>
              <a:t>、易</a:t>
            </a:r>
            <a:r>
              <a:rPr lang="zh-CN" altLang="en-US" sz="1200" dirty="0">
                <a:solidFill>
                  <a:schemeClr val="bg1"/>
                </a:solidFill>
                <a:latin typeface="微软雅黑" pitchFamily="34" charset="-122"/>
                <a:ea typeface="微软雅黑" pitchFamily="34" charset="-122"/>
              </a:rPr>
              <a:t>拓展、安全可控的核心硬件</a:t>
            </a:r>
            <a:r>
              <a:rPr lang="zh-CN" altLang="en-US" sz="1200" dirty="0" smtClean="0">
                <a:solidFill>
                  <a:schemeClr val="bg1"/>
                </a:solidFill>
                <a:latin typeface="微软雅黑" pitchFamily="34" charset="-122"/>
                <a:ea typeface="微软雅黑" pitchFamily="34" charset="-122"/>
              </a:rPr>
              <a:t>设备</a:t>
            </a:r>
            <a:endParaRPr lang="en-US" altLang="zh-CN" sz="1400" dirty="0">
              <a:solidFill>
                <a:schemeClr val="bg1"/>
              </a:solidFill>
              <a:latin typeface="微软雅黑" pitchFamily="34" charset="-122"/>
              <a:ea typeface="微软雅黑" pitchFamily="34" charset="-122"/>
            </a:endParaRPr>
          </a:p>
        </p:txBody>
      </p:sp>
      <p:sp>
        <p:nvSpPr>
          <p:cNvPr id="37" name="云形标注 36"/>
          <p:cNvSpPr/>
          <p:nvPr/>
        </p:nvSpPr>
        <p:spPr bwMode="auto">
          <a:xfrm>
            <a:off x="168976" y="2002724"/>
            <a:ext cx="3574473" cy="2207982"/>
          </a:xfrm>
          <a:prstGeom prst="cloudCallout">
            <a:avLst>
              <a:gd name="adj1" fmla="val 58240"/>
              <a:gd name="adj2" fmla="val 59945"/>
            </a:avLst>
          </a:prstGeom>
          <a:solidFill>
            <a:schemeClr val="tx2">
              <a:lumMod val="75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406800" rIns="0" bIns="406800" numCol="1" rtlCol="0" anchor="ctr" anchorCtr="0" compatLnSpc="1">
            <a:prstTxWarp prst="textNoShape">
              <a:avLst/>
            </a:prstTxWarp>
          </a:bodyPr>
          <a:lstStyle/>
          <a:p>
            <a:pPr>
              <a:lnSpc>
                <a:spcPct val="110000"/>
              </a:lnSpc>
              <a:spcBef>
                <a:spcPts val="600"/>
              </a:spcBef>
              <a:spcAft>
                <a:spcPts val="600"/>
              </a:spcAft>
            </a:pPr>
            <a:r>
              <a:rPr lang="zh-CN" altLang="en-US" sz="1200" dirty="0" smtClean="0">
                <a:solidFill>
                  <a:schemeClr val="bg1"/>
                </a:solidFill>
                <a:latin typeface="微软雅黑" pitchFamily="34" charset="-122"/>
                <a:ea typeface="微软雅黑" pitchFamily="34" charset="-122"/>
              </a:rPr>
              <a:t>自主可控的云数据中心操作系统：资源</a:t>
            </a:r>
            <a:r>
              <a:rPr lang="zh-CN" altLang="en-US" sz="1200" dirty="0">
                <a:solidFill>
                  <a:schemeClr val="bg1"/>
                </a:solidFill>
                <a:latin typeface="微软雅黑" pitchFamily="34" charset="-122"/>
                <a:ea typeface="微软雅黑" pitchFamily="34" charset="-122"/>
              </a:rPr>
              <a:t>监控、虚拟化、分布式文件系统、资源调度、高效节能、实现资源按需分配、节能低碳的核心运维</a:t>
            </a:r>
            <a:r>
              <a:rPr lang="zh-CN" altLang="en-US" sz="1200" dirty="0" smtClean="0">
                <a:solidFill>
                  <a:schemeClr val="bg1"/>
                </a:solidFill>
                <a:latin typeface="微软雅黑" pitchFamily="34" charset="-122"/>
                <a:ea typeface="微软雅黑" pitchFamily="34" charset="-122"/>
              </a:rPr>
              <a:t>系统</a:t>
            </a:r>
            <a:endParaRPr lang="en-US" altLang="zh-CN" sz="1200" dirty="0">
              <a:solidFill>
                <a:schemeClr val="bg1"/>
              </a:solidFill>
              <a:latin typeface="微软雅黑" pitchFamily="34" charset="-122"/>
              <a:ea typeface="微软雅黑" pitchFamily="34" charset="-122"/>
            </a:endParaRPr>
          </a:p>
        </p:txBody>
      </p:sp>
      <p:sp>
        <p:nvSpPr>
          <p:cNvPr id="38" name="云形标注 37"/>
          <p:cNvSpPr/>
          <p:nvPr/>
        </p:nvSpPr>
        <p:spPr bwMode="auto">
          <a:xfrm>
            <a:off x="4588043" y="930999"/>
            <a:ext cx="3265714" cy="1923388"/>
          </a:xfrm>
          <a:prstGeom prst="cloudCallout">
            <a:avLst>
              <a:gd name="adj1" fmla="val -44670"/>
              <a:gd name="adj2" fmla="val 47650"/>
            </a:avLst>
          </a:prstGeom>
          <a:solidFill>
            <a:schemeClr val="tx2">
              <a:lumMod val="75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406800" rIns="0" bIns="406800" numCol="1" rtlCol="0" anchor="ctr" anchorCtr="0" compatLnSpc="1">
            <a:prstTxWarp prst="textNoShape">
              <a:avLst/>
            </a:prstTxWarp>
          </a:bodyPr>
          <a:lstStyle/>
          <a:p>
            <a:pPr>
              <a:lnSpc>
                <a:spcPct val="110000"/>
              </a:lnSpc>
              <a:spcBef>
                <a:spcPts val="600"/>
              </a:spcBef>
              <a:spcAft>
                <a:spcPts val="600"/>
              </a:spcAft>
            </a:pPr>
            <a:r>
              <a:rPr lang="zh-CN" altLang="en-US" sz="1200" dirty="0" smtClean="0">
                <a:solidFill>
                  <a:schemeClr val="bg1"/>
                </a:solidFill>
                <a:latin typeface="微软雅黑" pitchFamily="34" charset="-122"/>
                <a:ea typeface="微软雅黑" pitchFamily="34" charset="-122"/>
              </a:rPr>
              <a:t>自主可控的云服务平台：服务管理、服务支撑、典型服务等</a:t>
            </a:r>
            <a:endParaRPr lang="zh-CN" altLang="en-US" sz="1200" dirty="0" smtClean="0">
              <a:solidFill>
                <a:schemeClr val="bg1"/>
              </a:solidFill>
              <a:latin typeface="+mj-ea"/>
              <a:ea typeface="+mj-ea"/>
            </a:endParaRPr>
          </a:p>
        </p:txBody>
      </p:sp>
    </p:spTree>
    <p:extLst>
      <p:ext uri="{BB962C8B-B14F-4D97-AF65-F5344CB8AC3E}">
        <p14:creationId xmlns:p14="http://schemas.microsoft.com/office/powerpoint/2010/main" xmlns="" val="8048456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smtClean="0">
                <a:solidFill>
                  <a:schemeClr val="bg1"/>
                </a:solidFill>
                <a:effectLst>
                  <a:outerShdw blurRad="38100" dist="38100" dir="2700000" algn="tl">
                    <a:srgbClr val="000000">
                      <a:alpha val="43137"/>
                    </a:srgbClr>
                  </a:outerShdw>
                </a:effectLst>
              </a:rPr>
              <a:t>计算虚拟化与网络虚拟化</a:t>
            </a:r>
            <a:endParaRPr lang="zh-CN" altLang="en-US" dirty="0">
              <a:solidFill>
                <a:schemeClr val="bg1"/>
              </a:solidFill>
              <a:effectLst>
                <a:outerShdw blurRad="38100" dist="38100" dir="2700000" algn="tl">
                  <a:srgbClr val="000000">
                    <a:alpha val="43137"/>
                  </a:srgbClr>
                </a:outerShdw>
              </a:effectLst>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62537" y="1093806"/>
            <a:ext cx="4101951" cy="2398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内容占位符 2"/>
          <p:cNvSpPr txBox="1">
            <a:spLocks/>
          </p:cNvSpPr>
          <p:nvPr/>
        </p:nvSpPr>
        <p:spPr>
          <a:xfrm>
            <a:off x="271889" y="980728"/>
            <a:ext cx="8692599" cy="5227637"/>
          </a:xfrm>
          <a:prstGeom prst="rect">
            <a:avLst/>
          </a:prstGeom>
        </p:spPr>
        <p:txBody>
          <a:bodyPr/>
          <a:lstStyle>
            <a:lvl1pPr marL="173038" indent="-173038" algn="l" rtl="0" eaLnBrk="0" fontAlgn="base" hangingPunct="0">
              <a:lnSpc>
                <a:spcPct val="120000"/>
              </a:lnSpc>
              <a:spcBef>
                <a:spcPts val="600"/>
              </a:spcBef>
              <a:spcAft>
                <a:spcPts val="300"/>
              </a:spcAft>
              <a:buChar char="•"/>
              <a:defRPr sz="2400">
                <a:solidFill>
                  <a:schemeClr val="tx1"/>
                </a:solidFill>
                <a:latin typeface="+mj-ea"/>
                <a:ea typeface="+mj-ea"/>
                <a:cs typeface="+mn-cs"/>
              </a:defRPr>
            </a:lvl1pPr>
            <a:lvl2pPr marL="625475" indent="-266700" algn="l" rtl="0" eaLnBrk="0" fontAlgn="base" hangingPunct="0">
              <a:lnSpc>
                <a:spcPct val="120000"/>
              </a:lnSpc>
              <a:spcBef>
                <a:spcPts val="500"/>
              </a:spcBef>
              <a:spcAft>
                <a:spcPts val="500"/>
              </a:spcAft>
              <a:buChar char="–"/>
              <a:defRPr sz="2000">
                <a:solidFill>
                  <a:srgbClr val="333333"/>
                </a:solidFill>
                <a:latin typeface="+mj-ea"/>
                <a:ea typeface="+mj-ea"/>
              </a:defRPr>
            </a:lvl2pPr>
            <a:lvl3pPr marL="1143000" indent="-228600" algn="l" rtl="0" eaLnBrk="0" fontAlgn="base" hangingPunct="0">
              <a:lnSpc>
                <a:spcPct val="120000"/>
              </a:lnSpc>
              <a:spcBef>
                <a:spcPts val="500"/>
              </a:spcBef>
              <a:spcAft>
                <a:spcPts val="500"/>
              </a:spcAft>
              <a:buChar char="–"/>
              <a:defRPr sz="2000">
                <a:solidFill>
                  <a:srgbClr val="333333"/>
                </a:solidFill>
                <a:latin typeface="+mj-ea"/>
                <a:ea typeface="+mj-ea"/>
              </a:defRPr>
            </a:lvl3pPr>
            <a:lvl4pPr marL="1600200" indent="-228600" algn="l" rtl="0" eaLnBrk="0" fontAlgn="base" hangingPunct="0">
              <a:lnSpc>
                <a:spcPct val="120000"/>
              </a:lnSpc>
              <a:spcBef>
                <a:spcPts val="500"/>
              </a:spcBef>
              <a:spcAft>
                <a:spcPts val="500"/>
              </a:spcAft>
              <a:buChar char="–"/>
              <a:defRPr sz="2000">
                <a:solidFill>
                  <a:srgbClr val="333333"/>
                </a:solidFill>
                <a:latin typeface="+mj-ea"/>
                <a:ea typeface="+mj-ea"/>
              </a:defRPr>
            </a:lvl4pPr>
            <a:lvl5pPr marL="2057400" indent="-228600" algn="l" rtl="0" eaLnBrk="0" fontAlgn="base" hangingPunct="0">
              <a:lnSpc>
                <a:spcPct val="120000"/>
              </a:lnSpc>
              <a:spcBef>
                <a:spcPts val="500"/>
              </a:spcBef>
              <a:spcAft>
                <a:spcPts val="500"/>
              </a:spcAft>
              <a:buChar char="–"/>
              <a:defRPr sz="2000">
                <a:solidFill>
                  <a:srgbClr val="333333"/>
                </a:solidFill>
                <a:latin typeface="+mj-ea"/>
                <a:ea typeface="+mj-ea"/>
              </a:defRPr>
            </a:lvl5pPr>
            <a:lvl6pPr marL="2514600" indent="-228600" algn="l" rtl="0" eaLnBrk="0" fontAlgn="base" hangingPunct="0">
              <a:lnSpc>
                <a:spcPct val="120000"/>
              </a:lnSpc>
              <a:spcBef>
                <a:spcPts val="500"/>
              </a:spcBef>
              <a:spcAft>
                <a:spcPts val="500"/>
              </a:spcAft>
              <a:buChar char="–"/>
              <a:defRPr sz="2000">
                <a:solidFill>
                  <a:srgbClr val="333333"/>
                </a:solidFill>
                <a:latin typeface="+mn-lt"/>
                <a:ea typeface="+mn-ea"/>
              </a:defRPr>
            </a:lvl6pPr>
            <a:lvl7pPr marL="2971800" indent="-228600" algn="l" rtl="0" eaLnBrk="0" fontAlgn="base" hangingPunct="0">
              <a:lnSpc>
                <a:spcPct val="120000"/>
              </a:lnSpc>
              <a:spcBef>
                <a:spcPts val="500"/>
              </a:spcBef>
              <a:spcAft>
                <a:spcPts val="500"/>
              </a:spcAft>
              <a:buChar char="–"/>
              <a:defRPr sz="2000">
                <a:solidFill>
                  <a:srgbClr val="333333"/>
                </a:solidFill>
                <a:latin typeface="+mn-lt"/>
                <a:ea typeface="+mn-ea"/>
              </a:defRPr>
            </a:lvl7pPr>
            <a:lvl8pPr marL="3429000" indent="-228600" algn="l" rtl="0" eaLnBrk="0" fontAlgn="base" hangingPunct="0">
              <a:lnSpc>
                <a:spcPct val="120000"/>
              </a:lnSpc>
              <a:spcBef>
                <a:spcPts val="500"/>
              </a:spcBef>
              <a:spcAft>
                <a:spcPts val="500"/>
              </a:spcAft>
              <a:buChar char="–"/>
              <a:defRPr sz="2000">
                <a:solidFill>
                  <a:srgbClr val="333333"/>
                </a:solidFill>
                <a:latin typeface="+mn-lt"/>
                <a:ea typeface="+mn-ea"/>
              </a:defRPr>
            </a:lvl8pPr>
            <a:lvl9pPr marL="3886200" indent="-228600" algn="l" rtl="0" eaLnBrk="0" fontAlgn="base" hangingPunct="0">
              <a:lnSpc>
                <a:spcPct val="120000"/>
              </a:lnSpc>
              <a:spcBef>
                <a:spcPts val="500"/>
              </a:spcBef>
              <a:spcAft>
                <a:spcPts val="500"/>
              </a:spcAft>
              <a:buChar char="–"/>
              <a:defRPr sz="2000">
                <a:solidFill>
                  <a:srgbClr val="333333"/>
                </a:solidFill>
                <a:latin typeface="+mn-lt"/>
                <a:ea typeface="+mn-ea"/>
              </a:defRPr>
            </a:lvl9pPr>
          </a:lstStyle>
          <a:p>
            <a:endParaRPr lang="zh-CN" altLang="zh-CN" sz="1400" dirty="0"/>
          </a:p>
        </p:txBody>
      </p:sp>
      <p:sp>
        <p:nvSpPr>
          <p:cNvPr id="7" name="Rectangle 6"/>
          <p:cNvSpPr>
            <a:spLocks noChangeArrowheads="1"/>
          </p:cNvSpPr>
          <p:nvPr/>
        </p:nvSpPr>
        <p:spPr bwMode="auto">
          <a:xfrm>
            <a:off x="4460431" y="1337876"/>
            <a:ext cx="22313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endParaRPr kumimoji="0" lang="en-US" altLang="zh-CN" sz="1800" b="0" i="0" u="none" strike="noStrike" cap="none" normalizeH="0" baseline="0" dirty="0" smtClean="0">
              <a:ln>
                <a:noFill/>
              </a:ln>
              <a:solidFill>
                <a:schemeClr val="tx1"/>
              </a:solidFill>
              <a:effectLst/>
              <a:latin typeface="Arial" pitchFamily="34" charset="0"/>
              <a:ea typeface="微软雅黑" pitchFamily="34" charset="-122"/>
              <a:cs typeface="宋体" pitchFamily="2" charset="-122"/>
            </a:endParaRPr>
          </a:p>
        </p:txBody>
      </p:sp>
      <p:sp>
        <p:nvSpPr>
          <p:cNvPr id="8" name="矩形 7"/>
          <p:cNvSpPr/>
          <p:nvPr/>
        </p:nvSpPr>
        <p:spPr>
          <a:xfrm>
            <a:off x="214282" y="1087189"/>
            <a:ext cx="4624418" cy="4893647"/>
          </a:xfrm>
          <a:prstGeom prst="rect">
            <a:avLst/>
          </a:prstGeom>
          <a:solidFill>
            <a:schemeClr val="tx2">
              <a:lumMod val="75000"/>
            </a:schemeClr>
          </a:solidFill>
        </p:spPr>
        <p:txBody>
          <a:bodyPr wrap="square">
            <a:spAutoFit/>
          </a:bodyPr>
          <a:lstStyle/>
          <a:p>
            <a:pPr marL="285750" indent="-285750">
              <a:lnSpc>
                <a:spcPct val="150000"/>
              </a:lnSpc>
              <a:buFont typeface="Arial" pitchFamily="34" charset="0"/>
              <a:buChar char="•"/>
            </a:pPr>
            <a:r>
              <a:rPr lang="zh-CN" altLang="en-US" sz="2400" b="1" dirty="0" smtClean="0">
                <a:solidFill>
                  <a:schemeClr val="bg1"/>
                </a:solidFill>
                <a:ea typeface="微软雅黑" pitchFamily="34" charset="-122"/>
              </a:rPr>
              <a:t>计算虚拟化</a:t>
            </a:r>
            <a:endParaRPr lang="en-US" altLang="zh-CN" sz="2400" b="1" dirty="0" smtClean="0">
              <a:solidFill>
                <a:schemeClr val="bg1"/>
              </a:solidFill>
              <a:ea typeface="微软雅黑" pitchFamily="34" charset="-122"/>
            </a:endParaRPr>
          </a:p>
          <a:p>
            <a:pPr marL="742950" lvl="1" indent="-285750">
              <a:lnSpc>
                <a:spcPct val="150000"/>
              </a:lnSpc>
              <a:buFont typeface="Arial" pitchFamily="34" charset="0"/>
              <a:buChar char="•"/>
            </a:pPr>
            <a:r>
              <a:rPr lang="zh-CN" altLang="zh-CN" sz="2000" dirty="0" smtClean="0">
                <a:solidFill>
                  <a:schemeClr val="bg1"/>
                </a:solidFill>
                <a:ea typeface="微软雅黑" pitchFamily="34" charset="-122"/>
              </a:rPr>
              <a:t>资源自适应分配</a:t>
            </a:r>
            <a:r>
              <a:rPr lang="zh-CN" altLang="en-US" sz="2000" dirty="0" smtClean="0">
                <a:solidFill>
                  <a:schemeClr val="bg1"/>
                </a:solidFill>
                <a:ea typeface="微软雅黑" pitchFamily="34" charset="-122"/>
              </a:rPr>
              <a:t>，资源弹性扩展</a:t>
            </a:r>
            <a:endParaRPr lang="en-US" altLang="zh-CN" dirty="0" smtClean="0">
              <a:solidFill>
                <a:schemeClr val="bg1"/>
              </a:solidFill>
              <a:ea typeface="微软雅黑" pitchFamily="34" charset="-122"/>
            </a:endParaRPr>
          </a:p>
          <a:p>
            <a:pPr marL="742950" lvl="1" indent="-285750">
              <a:lnSpc>
                <a:spcPct val="150000"/>
              </a:lnSpc>
              <a:buFont typeface="Arial" pitchFamily="34" charset="0"/>
              <a:buChar char="•"/>
            </a:pPr>
            <a:r>
              <a:rPr lang="zh-CN" altLang="en-US" sz="2000" dirty="0" smtClean="0">
                <a:solidFill>
                  <a:schemeClr val="bg1"/>
                </a:solidFill>
                <a:ea typeface="微软雅黑" pitchFamily="34" charset="-122"/>
              </a:rPr>
              <a:t>虚机</a:t>
            </a:r>
            <a:r>
              <a:rPr lang="zh-CN" altLang="zh-CN" sz="2000" dirty="0" smtClean="0">
                <a:solidFill>
                  <a:schemeClr val="bg1"/>
                </a:solidFill>
                <a:ea typeface="微软雅黑" pitchFamily="34" charset="-122"/>
              </a:rPr>
              <a:t>镜像</a:t>
            </a:r>
            <a:r>
              <a:rPr lang="zh-CN" altLang="en-US" sz="2000" dirty="0" smtClean="0">
                <a:solidFill>
                  <a:schemeClr val="bg1"/>
                </a:solidFill>
                <a:ea typeface="微软雅黑" pitchFamily="34" charset="-122"/>
              </a:rPr>
              <a:t>分布式</a:t>
            </a:r>
            <a:r>
              <a:rPr lang="zh-CN" altLang="zh-CN" sz="2000" dirty="0" smtClean="0">
                <a:solidFill>
                  <a:schemeClr val="bg1"/>
                </a:solidFill>
                <a:ea typeface="微软雅黑" pitchFamily="34" charset="-122"/>
              </a:rPr>
              <a:t>管理机制</a:t>
            </a:r>
            <a:endParaRPr lang="en-US" altLang="zh-CN" sz="2000" dirty="0" smtClean="0">
              <a:solidFill>
                <a:schemeClr val="bg1"/>
              </a:solidFill>
              <a:ea typeface="微软雅黑" pitchFamily="34" charset="-122"/>
            </a:endParaRPr>
          </a:p>
          <a:p>
            <a:pPr marL="742950" lvl="1" indent="-285750">
              <a:lnSpc>
                <a:spcPct val="150000"/>
              </a:lnSpc>
              <a:buFont typeface="Arial" pitchFamily="34" charset="0"/>
              <a:buChar char="•"/>
            </a:pPr>
            <a:r>
              <a:rPr lang="zh-CN" altLang="en-US" sz="2000" dirty="0" smtClean="0">
                <a:solidFill>
                  <a:schemeClr val="bg1"/>
                </a:solidFill>
                <a:ea typeface="微软雅黑" pitchFamily="34" charset="-122"/>
              </a:rPr>
              <a:t>高效的虚拟镜像创建和访问速度</a:t>
            </a:r>
            <a:endParaRPr lang="en-US" altLang="zh-CN" sz="2000" dirty="0" smtClean="0">
              <a:solidFill>
                <a:schemeClr val="bg1"/>
              </a:solidFill>
              <a:ea typeface="微软雅黑" pitchFamily="34" charset="-122"/>
            </a:endParaRPr>
          </a:p>
          <a:p>
            <a:pPr marL="742950" lvl="1" indent="-285750">
              <a:lnSpc>
                <a:spcPct val="150000"/>
              </a:lnSpc>
              <a:buFont typeface="Arial" pitchFamily="34" charset="0"/>
              <a:buChar char="•"/>
            </a:pPr>
            <a:endParaRPr lang="en-US" altLang="zh-CN" sz="2000" dirty="0" smtClean="0">
              <a:solidFill>
                <a:schemeClr val="bg1"/>
              </a:solidFill>
              <a:ea typeface="微软雅黑" pitchFamily="34" charset="-122"/>
            </a:endParaRPr>
          </a:p>
          <a:p>
            <a:pPr marL="285750" indent="-285750">
              <a:lnSpc>
                <a:spcPct val="150000"/>
              </a:lnSpc>
              <a:buFont typeface="Arial" pitchFamily="34" charset="0"/>
              <a:buChar char="•"/>
            </a:pPr>
            <a:r>
              <a:rPr lang="zh-CN" altLang="en-US" sz="2400" b="1" dirty="0" smtClean="0">
                <a:solidFill>
                  <a:schemeClr val="bg1"/>
                </a:solidFill>
                <a:ea typeface="微软雅黑" pitchFamily="34" charset="-122"/>
              </a:rPr>
              <a:t>网络虚拟化</a:t>
            </a:r>
            <a:endParaRPr lang="en-US" altLang="zh-CN" sz="2400" b="1" dirty="0" smtClean="0">
              <a:solidFill>
                <a:schemeClr val="bg1"/>
              </a:solidFill>
              <a:ea typeface="微软雅黑" pitchFamily="34" charset="-122"/>
            </a:endParaRPr>
          </a:p>
          <a:p>
            <a:pPr marL="742950" lvl="1" indent="-285750">
              <a:lnSpc>
                <a:spcPct val="150000"/>
              </a:lnSpc>
              <a:buFont typeface="Arial" pitchFamily="34" charset="0"/>
              <a:buChar char="•"/>
            </a:pPr>
            <a:r>
              <a:rPr lang="zh-CN" altLang="en-US" sz="2000" dirty="0" smtClean="0">
                <a:solidFill>
                  <a:schemeClr val="bg1"/>
                </a:solidFill>
                <a:ea typeface="微软雅黑" pitchFamily="34" charset="-122"/>
              </a:rPr>
              <a:t>全网统一交换机策略</a:t>
            </a:r>
            <a:endParaRPr lang="en-US" altLang="zh-CN" sz="2000" dirty="0" smtClean="0">
              <a:solidFill>
                <a:schemeClr val="bg1"/>
              </a:solidFill>
              <a:ea typeface="微软雅黑" pitchFamily="34" charset="-122"/>
            </a:endParaRPr>
          </a:p>
          <a:p>
            <a:pPr marL="742950" lvl="1" indent="-285750">
              <a:lnSpc>
                <a:spcPct val="150000"/>
              </a:lnSpc>
              <a:buFont typeface="Arial" pitchFamily="34" charset="0"/>
              <a:buChar char="•"/>
            </a:pPr>
            <a:r>
              <a:rPr lang="zh-CN" altLang="zh-CN" sz="2000" dirty="0" smtClean="0">
                <a:solidFill>
                  <a:schemeClr val="bg1"/>
                </a:solidFill>
                <a:ea typeface="微软雅黑" pitchFamily="34" charset="-122"/>
              </a:rPr>
              <a:t>高效快照磁盘格式</a:t>
            </a:r>
            <a:endParaRPr lang="en-US" altLang="zh-CN" sz="2000" dirty="0" smtClean="0">
              <a:solidFill>
                <a:schemeClr val="bg1"/>
              </a:solidFill>
              <a:ea typeface="微软雅黑" pitchFamily="34" charset="-122"/>
            </a:endParaRPr>
          </a:p>
          <a:p>
            <a:pPr marL="742950" lvl="1" indent="-285750">
              <a:lnSpc>
                <a:spcPct val="150000"/>
              </a:lnSpc>
              <a:buFont typeface="Arial" pitchFamily="34" charset="0"/>
              <a:buChar char="•"/>
            </a:pPr>
            <a:r>
              <a:rPr lang="zh-CN" altLang="zh-CN" sz="2000" dirty="0" smtClean="0">
                <a:solidFill>
                  <a:schemeClr val="bg1"/>
                </a:solidFill>
                <a:ea typeface="微软雅黑" pitchFamily="34" charset="-122"/>
              </a:rPr>
              <a:t>虚拟网络分布式快照</a:t>
            </a:r>
            <a:endParaRPr lang="en-US" altLang="zh-CN" sz="2000" dirty="0" smtClean="0">
              <a:solidFill>
                <a:schemeClr val="bg1"/>
              </a:solidFill>
              <a:ea typeface="微软雅黑" pitchFamily="34" charset="-122"/>
            </a:endParaRPr>
          </a:p>
          <a:p>
            <a:pPr marL="742950" lvl="1" indent="-285750">
              <a:lnSpc>
                <a:spcPct val="150000"/>
              </a:lnSpc>
              <a:buFont typeface="Arial" pitchFamily="34" charset="0"/>
              <a:buChar char="•"/>
            </a:pPr>
            <a:r>
              <a:rPr lang="zh-CN" altLang="zh-CN" sz="2000" dirty="0" smtClean="0">
                <a:solidFill>
                  <a:schemeClr val="bg1"/>
                </a:solidFill>
                <a:ea typeface="微软雅黑" pitchFamily="34" charset="-122"/>
              </a:rPr>
              <a:t>虚机不停机的网络一致性快照</a:t>
            </a:r>
            <a:endParaRPr lang="en-US" altLang="zh-CN" sz="2400" dirty="0" smtClean="0">
              <a:solidFill>
                <a:schemeClr val="bg1"/>
              </a:solidFill>
              <a:ea typeface="微软雅黑" pitchFamily="34" charset="-122"/>
            </a:endParaRPr>
          </a:p>
        </p:txBody>
      </p:sp>
      <p:grpSp>
        <p:nvGrpSpPr>
          <p:cNvPr id="10" name="组合 9"/>
          <p:cNvGrpSpPr/>
          <p:nvPr/>
        </p:nvGrpSpPr>
        <p:grpSpPr>
          <a:xfrm>
            <a:off x="5000628" y="3571876"/>
            <a:ext cx="3786214" cy="2857520"/>
            <a:chOff x="5004048" y="2528900"/>
            <a:chExt cx="3528392" cy="2664296"/>
          </a:xfrm>
        </p:grpSpPr>
        <p:pic>
          <p:nvPicPr>
            <p:cNvPr id="11" name="Picture 3"/>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04048" y="2528900"/>
              <a:ext cx="3528392" cy="266429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6"/>
            <p:cNvSpPr/>
            <p:nvPr/>
          </p:nvSpPr>
          <p:spPr>
            <a:xfrm>
              <a:off x="6804248" y="4050455"/>
              <a:ext cx="1296144" cy="11427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35891455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543" y="188640"/>
            <a:ext cx="8260487" cy="620688"/>
          </a:xfrm>
        </p:spPr>
        <p:txBody>
          <a:bodyPr>
            <a:normAutofit/>
          </a:bodyPr>
          <a:lstStyle/>
          <a:p>
            <a:pPr algn="l">
              <a:defRPr/>
            </a:pPr>
            <a:r>
              <a:rPr lang="zh-CN" altLang="en-US" dirty="0" smtClean="0">
                <a:solidFill>
                  <a:schemeClr val="bg1"/>
                </a:solidFill>
                <a:effectLst>
                  <a:outerShdw blurRad="38100" dist="38100" dir="2700000" algn="tl">
                    <a:srgbClr val="000000">
                      <a:alpha val="43137"/>
                    </a:srgbClr>
                  </a:outerShdw>
                </a:effectLst>
              </a:rPr>
              <a:t>全分布式文件系统与持续数据保护</a:t>
            </a:r>
            <a:endParaRPr lang="zh-CN" altLang="en-US" dirty="0">
              <a:solidFill>
                <a:schemeClr val="bg1"/>
              </a:solidFill>
              <a:effectLst>
                <a:outerShdw blurRad="38100" dist="38100" dir="2700000" algn="tl">
                  <a:srgbClr val="000000">
                    <a:alpha val="43137"/>
                  </a:srgbClr>
                </a:outerShdw>
              </a:effectLst>
            </a:endParaRPr>
          </a:p>
        </p:txBody>
      </p:sp>
      <p:graphicFrame>
        <p:nvGraphicFramePr>
          <p:cNvPr id="2" name="对象 1"/>
          <p:cNvGraphicFramePr>
            <a:graphicFrameLocks noGrp="1" noChangeAspect="1"/>
          </p:cNvGraphicFramePr>
          <p:nvPr>
            <p:extLst>
              <p:ext uri="{D42A27DB-BD31-4B8C-83A1-F6EECF244321}">
                <p14:modId xmlns:p14="http://schemas.microsoft.com/office/powerpoint/2010/main" xmlns="" val="3521295906"/>
              </p:ext>
            </p:extLst>
          </p:nvPr>
        </p:nvGraphicFramePr>
        <p:xfrm>
          <a:off x="4405746" y="951697"/>
          <a:ext cx="4572000" cy="3097789"/>
        </p:xfrm>
        <a:graphic>
          <a:graphicData uri="http://schemas.openxmlformats.org/presentationml/2006/ole">
            <p:oleObj spid="_x0000_s735362" name="Visio" r:id="rId4" imgW="7273766" imgH="4121229" progId="Visio.Drawing.11">
              <p:embed/>
            </p:oleObj>
          </a:graphicData>
        </a:graphic>
      </p:graphicFrame>
      <p:pic>
        <p:nvPicPr>
          <p:cNvPr id="4" name="图片 14"/>
          <p:cNvPicPr>
            <a:picLocks noChangeAspect="1" noChangeArrowheads="1"/>
          </p:cNvPicPr>
          <p:nvPr/>
        </p:nvPicPr>
        <p:blipFill>
          <a:blip r:embed="rId5" cstate="print"/>
          <a:srcRect/>
          <a:stretch>
            <a:fillRect/>
          </a:stretch>
        </p:blipFill>
        <p:spPr bwMode="auto">
          <a:xfrm>
            <a:off x="4656065" y="4095316"/>
            <a:ext cx="4071966" cy="2437702"/>
          </a:xfrm>
          <a:prstGeom prst="rect">
            <a:avLst/>
          </a:prstGeom>
          <a:noFill/>
          <a:ln w="9525">
            <a:noFill/>
            <a:miter lim="800000"/>
            <a:headEnd/>
            <a:tailEnd/>
          </a:ln>
        </p:spPr>
      </p:pic>
      <p:sp>
        <p:nvSpPr>
          <p:cNvPr id="6" name="矩形 5"/>
          <p:cNvSpPr/>
          <p:nvPr/>
        </p:nvSpPr>
        <p:spPr>
          <a:xfrm>
            <a:off x="177007" y="1074814"/>
            <a:ext cx="4052093" cy="5262979"/>
          </a:xfrm>
          <a:prstGeom prst="rect">
            <a:avLst/>
          </a:prstGeom>
          <a:solidFill>
            <a:schemeClr val="tx2">
              <a:lumMod val="75000"/>
            </a:schemeClr>
          </a:solidFill>
        </p:spPr>
        <p:txBody>
          <a:bodyPr wrap="square">
            <a:spAutoFit/>
          </a:bodyPr>
          <a:lstStyle/>
          <a:p>
            <a:pPr marL="285750" indent="-285750">
              <a:lnSpc>
                <a:spcPct val="150000"/>
              </a:lnSpc>
              <a:buFont typeface="Arial" pitchFamily="34" charset="0"/>
              <a:buChar char="•"/>
            </a:pPr>
            <a:r>
              <a:rPr lang="zh-CN" altLang="en-US" sz="2400" b="1" dirty="0" smtClean="0">
                <a:solidFill>
                  <a:schemeClr val="bg1"/>
                </a:solidFill>
                <a:ea typeface="微软雅黑" pitchFamily="34" charset="-122"/>
              </a:rPr>
              <a:t>全分布式文件系统</a:t>
            </a:r>
            <a:endParaRPr lang="en-US" altLang="zh-CN" sz="2400" b="1" dirty="0" smtClean="0">
              <a:solidFill>
                <a:schemeClr val="bg1"/>
              </a:solidFill>
              <a:ea typeface="微软雅黑" pitchFamily="34" charset="-122"/>
            </a:endParaRPr>
          </a:p>
          <a:p>
            <a:pPr marL="742950" lvl="1" indent="-285750">
              <a:lnSpc>
                <a:spcPct val="150000"/>
              </a:lnSpc>
              <a:buFont typeface="Arial" pitchFamily="34" charset="0"/>
              <a:buChar char="•"/>
            </a:pPr>
            <a:r>
              <a:rPr lang="zh-CN" altLang="en-US" sz="2000" dirty="0">
                <a:solidFill>
                  <a:schemeClr val="bg1"/>
                </a:solidFill>
                <a:ea typeface="微软雅黑" pitchFamily="34" charset="-122"/>
              </a:rPr>
              <a:t>元数据分布</a:t>
            </a:r>
            <a:endParaRPr lang="en-US" altLang="zh-CN" sz="2000" dirty="0">
              <a:solidFill>
                <a:schemeClr val="bg1"/>
              </a:solidFill>
              <a:ea typeface="微软雅黑" pitchFamily="34" charset="-122"/>
            </a:endParaRPr>
          </a:p>
          <a:p>
            <a:pPr marL="742950" lvl="1" indent="-285750">
              <a:lnSpc>
                <a:spcPct val="150000"/>
              </a:lnSpc>
              <a:buFont typeface="Arial" pitchFamily="34" charset="0"/>
              <a:buChar char="•"/>
            </a:pPr>
            <a:r>
              <a:rPr lang="zh-CN" altLang="en-US" sz="2000" dirty="0" smtClean="0">
                <a:solidFill>
                  <a:schemeClr val="bg1"/>
                </a:solidFill>
                <a:ea typeface="微软雅黑" pitchFamily="34" charset="-122"/>
              </a:rPr>
              <a:t>用户数据分布</a:t>
            </a:r>
            <a:endParaRPr lang="en-US" altLang="zh-CN" sz="2000" dirty="0" smtClean="0">
              <a:solidFill>
                <a:schemeClr val="bg1"/>
              </a:solidFill>
              <a:ea typeface="微软雅黑" pitchFamily="34" charset="-122"/>
            </a:endParaRPr>
          </a:p>
          <a:p>
            <a:pPr marL="742950" lvl="1" indent="-285750">
              <a:lnSpc>
                <a:spcPct val="150000"/>
              </a:lnSpc>
              <a:buFont typeface="Arial" pitchFamily="34" charset="0"/>
              <a:buChar char="•"/>
            </a:pPr>
            <a:r>
              <a:rPr lang="zh-CN" altLang="en-US" sz="2000" dirty="0" smtClean="0">
                <a:solidFill>
                  <a:schemeClr val="bg1"/>
                </a:solidFill>
                <a:ea typeface="微软雅黑" pitchFamily="34" charset="-122"/>
              </a:rPr>
              <a:t>无单点故障</a:t>
            </a:r>
            <a:endParaRPr lang="en-US" altLang="zh-CN" sz="2000" dirty="0" smtClean="0">
              <a:solidFill>
                <a:schemeClr val="bg1"/>
              </a:solidFill>
              <a:ea typeface="微软雅黑" pitchFamily="34" charset="-122"/>
            </a:endParaRPr>
          </a:p>
          <a:p>
            <a:pPr marL="742950" lvl="1" indent="-285750">
              <a:lnSpc>
                <a:spcPct val="150000"/>
              </a:lnSpc>
              <a:buFont typeface="Arial" pitchFamily="34" charset="0"/>
              <a:buChar char="•"/>
            </a:pPr>
            <a:r>
              <a:rPr lang="zh-CN" altLang="en-US" sz="2000" dirty="0">
                <a:solidFill>
                  <a:schemeClr val="bg1"/>
                </a:solidFill>
                <a:ea typeface="微软雅黑" pitchFamily="34" charset="-122"/>
              </a:rPr>
              <a:t>百</a:t>
            </a:r>
            <a:r>
              <a:rPr lang="en-US" altLang="zh-CN" sz="2000" dirty="0">
                <a:solidFill>
                  <a:schemeClr val="bg1"/>
                </a:solidFill>
                <a:ea typeface="微软雅黑" pitchFamily="34" charset="-122"/>
              </a:rPr>
              <a:t>PB</a:t>
            </a:r>
            <a:r>
              <a:rPr lang="zh-CN" altLang="en-US" sz="2000" dirty="0">
                <a:solidFill>
                  <a:schemeClr val="bg1"/>
                </a:solidFill>
                <a:ea typeface="微软雅黑" pitchFamily="34" charset="-122"/>
              </a:rPr>
              <a:t>级的海量</a:t>
            </a:r>
            <a:r>
              <a:rPr lang="zh-CN" altLang="en-US" sz="2000" dirty="0" smtClean="0">
                <a:solidFill>
                  <a:schemeClr val="bg1"/>
                </a:solidFill>
                <a:ea typeface="微软雅黑" pitchFamily="34" charset="-122"/>
              </a:rPr>
              <a:t>数据管理</a:t>
            </a:r>
            <a:endParaRPr lang="en-US" altLang="zh-CN" sz="2000" dirty="0" smtClean="0">
              <a:solidFill>
                <a:schemeClr val="bg1"/>
              </a:solidFill>
              <a:ea typeface="微软雅黑" pitchFamily="34" charset="-122"/>
            </a:endParaRPr>
          </a:p>
          <a:p>
            <a:pPr marL="285750" indent="-285750">
              <a:lnSpc>
                <a:spcPct val="150000"/>
              </a:lnSpc>
              <a:buFont typeface="Arial" pitchFamily="34" charset="0"/>
              <a:buChar char="•"/>
            </a:pPr>
            <a:r>
              <a:rPr lang="zh-CN" altLang="en-US" sz="2400" b="1" dirty="0" smtClean="0">
                <a:solidFill>
                  <a:schemeClr val="bg1"/>
                </a:solidFill>
                <a:ea typeface="微软雅黑" pitchFamily="34" charset="-122"/>
              </a:rPr>
              <a:t>数据保护</a:t>
            </a:r>
            <a:endParaRPr lang="en-US" altLang="zh-CN" sz="2400" b="1" dirty="0" smtClean="0">
              <a:solidFill>
                <a:schemeClr val="bg1"/>
              </a:solidFill>
              <a:ea typeface="微软雅黑" pitchFamily="34" charset="-122"/>
            </a:endParaRPr>
          </a:p>
          <a:p>
            <a:pPr marL="742950" lvl="1" indent="-285750">
              <a:lnSpc>
                <a:spcPct val="150000"/>
              </a:lnSpc>
              <a:buFont typeface="Arial" pitchFamily="34" charset="0"/>
              <a:buChar char="•"/>
            </a:pPr>
            <a:r>
              <a:rPr lang="zh-CN" altLang="en-US" sz="2400" dirty="0">
                <a:solidFill>
                  <a:schemeClr val="bg1"/>
                </a:solidFill>
                <a:ea typeface="微软雅黑" pitchFamily="34" charset="-122"/>
              </a:rPr>
              <a:t>持续</a:t>
            </a:r>
            <a:r>
              <a:rPr lang="zh-CN" altLang="en-US" sz="2400" dirty="0" smtClean="0">
                <a:solidFill>
                  <a:schemeClr val="bg1"/>
                </a:solidFill>
                <a:ea typeface="微软雅黑" pitchFamily="34" charset="-122"/>
              </a:rPr>
              <a:t>数据保护（</a:t>
            </a:r>
            <a:r>
              <a:rPr lang="en-US" altLang="zh-CN" sz="2400" dirty="0" smtClean="0">
                <a:solidFill>
                  <a:schemeClr val="bg1"/>
                </a:solidFill>
                <a:ea typeface="微软雅黑" pitchFamily="34" charset="-122"/>
              </a:rPr>
              <a:t>CDP</a:t>
            </a:r>
            <a:r>
              <a:rPr lang="zh-CN" altLang="en-US" sz="2400" dirty="0" smtClean="0">
                <a:solidFill>
                  <a:schemeClr val="bg1"/>
                </a:solidFill>
                <a:ea typeface="微软雅黑" pitchFamily="34" charset="-122"/>
              </a:rPr>
              <a:t>）</a:t>
            </a:r>
            <a:endParaRPr lang="en-US" altLang="zh-CN" sz="2400" dirty="0" smtClean="0">
              <a:solidFill>
                <a:schemeClr val="bg1"/>
              </a:solidFill>
              <a:ea typeface="微软雅黑" pitchFamily="34" charset="-122"/>
            </a:endParaRPr>
          </a:p>
          <a:p>
            <a:pPr marL="742950" lvl="1" indent="-285750">
              <a:lnSpc>
                <a:spcPct val="150000"/>
              </a:lnSpc>
              <a:buFont typeface="Arial" pitchFamily="34" charset="0"/>
              <a:buChar char="•"/>
            </a:pPr>
            <a:r>
              <a:rPr lang="zh-CN" altLang="en-US" sz="2400" dirty="0">
                <a:solidFill>
                  <a:schemeClr val="bg1"/>
                </a:solidFill>
                <a:ea typeface="微软雅黑" pitchFamily="34" charset="-122"/>
              </a:rPr>
              <a:t>任意</a:t>
            </a:r>
            <a:r>
              <a:rPr lang="zh-CN" altLang="en-US" sz="2400" dirty="0" smtClean="0">
                <a:solidFill>
                  <a:schemeClr val="bg1"/>
                </a:solidFill>
                <a:ea typeface="微软雅黑" pitchFamily="34" charset="-122"/>
              </a:rPr>
              <a:t>时刻恢复</a:t>
            </a:r>
            <a:endParaRPr lang="en-US" altLang="zh-CN" sz="2400" dirty="0" smtClean="0">
              <a:solidFill>
                <a:schemeClr val="bg1"/>
              </a:solidFill>
              <a:ea typeface="微软雅黑" pitchFamily="34" charset="-122"/>
            </a:endParaRPr>
          </a:p>
          <a:p>
            <a:pPr marL="742950" lvl="1" indent="-285750">
              <a:lnSpc>
                <a:spcPct val="150000"/>
              </a:lnSpc>
              <a:buFont typeface="Arial" pitchFamily="34" charset="0"/>
              <a:buChar char="•"/>
            </a:pPr>
            <a:r>
              <a:rPr lang="zh-CN" altLang="en-US" sz="2400" dirty="0" smtClean="0">
                <a:solidFill>
                  <a:schemeClr val="bg1"/>
                </a:solidFill>
                <a:ea typeface="微软雅黑" pitchFamily="34" charset="-122"/>
              </a:rPr>
              <a:t>支持数据库</a:t>
            </a:r>
            <a:r>
              <a:rPr lang="zh-CN" altLang="en-US" sz="2400" dirty="0">
                <a:solidFill>
                  <a:schemeClr val="bg1"/>
                </a:solidFill>
                <a:ea typeface="微软雅黑" pitchFamily="34" charset="-122"/>
              </a:rPr>
              <a:t>、应用程序、文件系统、磁盘数据</a:t>
            </a:r>
            <a:endParaRPr lang="en-US" altLang="zh-CN" sz="2400" dirty="0" smtClean="0">
              <a:solidFill>
                <a:schemeClr val="bg1"/>
              </a:solidFill>
              <a:ea typeface="微软雅黑" pitchFamily="34" charset="-122"/>
            </a:endParaRPr>
          </a:p>
        </p:txBody>
      </p:sp>
    </p:spTree>
    <p:extLst>
      <p:ext uri="{BB962C8B-B14F-4D97-AF65-F5344CB8AC3E}">
        <p14:creationId xmlns:p14="http://schemas.microsoft.com/office/powerpoint/2010/main" xmlns="" val="15374743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资源调度</a:t>
            </a:r>
            <a:r>
              <a:rPr lang="en-US" altLang="zh-CN" dirty="0" smtClean="0">
                <a:solidFill>
                  <a:schemeClr val="bg1"/>
                </a:solidFill>
                <a:effectLst>
                  <a:outerShdw blurRad="38100" dist="38100" dir="2700000" algn="tl">
                    <a:srgbClr val="000000">
                      <a:alpha val="43137"/>
                    </a:srgbClr>
                  </a:outerShdw>
                </a:effectLst>
              </a:rPr>
              <a:t>—</a:t>
            </a:r>
            <a:r>
              <a:rPr lang="zh-CN" altLang="en-US" dirty="0" smtClean="0">
                <a:solidFill>
                  <a:schemeClr val="bg1"/>
                </a:solidFill>
                <a:effectLst>
                  <a:outerShdw blurRad="38100" dist="38100" dir="2700000" algn="tl">
                    <a:srgbClr val="000000">
                      <a:alpha val="43137"/>
                    </a:srgbClr>
                  </a:outerShdw>
                </a:effectLst>
              </a:rPr>
              <a:t>按需分配</a:t>
            </a:r>
            <a:endParaRPr lang="zh-CN" altLang="en-US" dirty="0">
              <a:solidFill>
                <a:schemeClr val="bg1"/>
              </a:solidFill>
              <a:effectLst>
                <a:outerShdw blurRad="38100" dist="38100" dir="2700000" algn="tl">
                  <a:srgbClr val="000000">
                    <a:alpha val="43137"/>
                  </a:srgbClr>
                </a:outerShdw>
              </a:effectLst>
            </a:endParaRPr>
          </a:p>
        </p:txBody>
      </p:sp>
      <p:sp>
        <p:nvSpPr>
          <p:cNvPr id="3" name="矩形 6"/>
          <p:cNvSpPr>
            <a:spLocks noChangeArrowheads="1"/>
          </p:cNvSpPr>
          <p:nvPr/>
        </p:nvSpPr>
        <p:spPr bwMode="auto">
          <a:xfrm>
            <a:off x="74538" y="1137813"/>
            <a:ext cx="3791278" cy="4792293"/>
          </a:xfrm>
          <a:prstGeom prst="rect">
            <a:avLst/>
          </a:prstGeom>
          <a:solidFill>
            <a:srgbClr val="F0F1F4"/>
          </a:solidFill>
          <a:ln w="9525">
            <a:solidFill>
              <a:srgbClr val="949FB2"/>
            </a:solidFill>
            <a:miter lim="800000"/>
            <a:headEnd/>
            <a:tailEnd/>
          </a:ln>
        </p:spPr>
        <p:txBody>
          <a:bodyPr anchor="ctr"/>
          <a:lstStyle/>
          <a:p>
            <a:pPr algn="ctr" fontAlgn="auto">
              <a:spcBef>
                <a:spcPts val="0"/>
              </a:spcBef>
              <a:spcAft>
                <a:spcPts val="0"/>
              </a:spcAft>
              <a:defRPr/>
            </a:pPr>
            <a:endParaRPr lang="zh-CN" altLang="zh-CN" sz="1400" kern="0">
              <a:solidFill>
                <a:srgbClr val="FFFFFF"/>
              </a:solidFill>
              <a:latin typeface="微软雅黑" pitchFamily="34" charset="-122"/>
              <a:ea typeface="微软雅黑" pitchFamily="34" charset="-122"/>
              <a:cs typeface="Arial" pitchFamily="34" charset="0"/>
            </a:endParaRPr>
          </a:p>
        </p:txBody>
      </p:sp>
      <p:sp>
        <p:nvSpPr>
          <p:cNvPr id="4" name="云形 3"/>
          <p:cNvSpPr>
            <a:spLocks noChangeArrowheads="1"/>
          </p:cNvSpPr>
          <p:nvPr/>
        </p:nvSpPr>
        <p:spPr bwMode="auto">
          <a:xfrm>
            <a:off x="5041" y="3759126"/>
            <a:ext cx="3860775" cy="2103504"/>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99FF99"/>
          </a:solidFill>
          <a:ln w="9525">
            <a:solidFill>
              <a:srgbClr val="C0504D"/>
            </a:solidFill>
            <a:miter lim="800000"/>
            <a:headEnd/>
            <a:tailEnd/>
          </a:ln>
        </p:spPr>
        <p:txBody>
          <a:bodyPr wrap="none" anchor="ctr"/>
          <a:lstStyle/>
          <a:p>
            <a:pPr algn="ctr" fontAlgn="auto">
              <a:spcBef>
                <a:spcPts val="0"/>
              </a:spcBef>
              <a:spcAft>
                <a:spcPts val="0"/>
              </a:spcAft>
              <a:defRPr/>
            </a:pPr>
            <a:endParaRPr lang="zh-CN" altLang="zh-CN" kern="0">
              <a:solidFill>
                <a:sysClr val="windowText" lastClr="000000"/>
              </a:solidFill>
              <a:latin typeface="微软雅黑" pitchFamily="34" charset="-122"/>
              <a:ea typeface="微软雅黑" pitchFamily="34" charset="-122"/>
              <a:cs typeface="Arial" pitchFamily="34" charset="0"/>
            </a:endParaRPr>
          </a:p>
        </p:txBody>
      </p:sp>
      <p:sp>
        <p:nvSpPr>
          <p:cNvPr id="6" name="圆角矩形 5"/>
          <p:cNvSpPr/>
          <p:nvPr/>
        </p:nvSpPr>
        <p:spPr bwMode="auto">
          <a:xfrm>
            <a:off x="74538" y="4296004"/>
            <a:ext cx="2597430" cy="1364197"/>
          </a:xfrm>
          <a:prstGeom prst="roundRect">
            <a:avLst/>
          </a:prstGeom>
          <a:noFill/>
          <a:ln w="25400" cap="flat" cmpd="sng" algn="ctr">
            <a:solidFill>
              <a:srgbClr val="DD8E01"/>
            </a:solidFill>
            <a:prstDash val="solid"/>
            <a:headEnd type="none" w="med" len="med"/>
            <a:tailEnd type="none" w="med" len="med"/>
          </a:ln>
          <a:effectLst/>
        </p:spPr>
        <p:txBody>
          <a:bodyPr/>
          <a:lstStyle/>
          <a:p>
            <a:pPr fontAlgn="auto">
              <a:spcBef>
                <a:spcPts val="0"/>
              </a:spcBef>
              <a:spcAft>
                <a:spcPts val="0"/>
              </a:spcAft>
              <a:defRPr/>
            </a:pPr>
            <a:endParaRPr lang="zh-CN" altLang="en-US" sz="1400" kern="0">
              <a:solidFill>
                <a:sysClr val="windowText" lastClr="000000"/>
              </a:solidFill>
              <a:latin typeface="微软雅黑" pitchFamily="34" charset="-122"/>
              <a:ea typeface="微软雅黑" pitchFamily="34" charset="-122"/>
            </a:endParaRPr>
          </a:p>
        </p:txBody>
      </p:sp>
      <p:pic>
        <p:nvPicPr>
          <p:cNvPr id="7"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69413" y="443025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32471" y="4430251"/>
            <a:ext cx="176375"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97818" y="443025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342741" y="4430251"/>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25722" y="443025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92319" y="5294855"/>
            <a:ext cx="175230"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9342" y="5294855"/>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97818" y="5294855"/>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7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339478" y="5295415"/>
            <a:ext cx="175714" cy="22848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25722" y="5294855"/>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7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869413" y="4982511"/>
            <a:ext cx="174084"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7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32471" y="4982511"/>
            <a:ext cx="176375"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7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597818" y="4982511"/>
            <a:ext cx="174084"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7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342741" y="4982511"/>
            <a:ext cx="175229"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25722" y="4982511"/>
            <a:ext cx="174084"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64832" y="4710908"/>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0180" y="4710908"/>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97818" y="4710908"/>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326707" y="4710908"/>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28013" y="4710908"/>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圆角矩形 26"/>
          <p:cNvSpPr/>
          <p:nvPr/>
        </p:nvSpPr>
        <p:spPr bwMode="auto">
          <a:xfrm>
            <a:off x="2742704" y="4296004"/>
            <a:ext cx="1123112" cy="1364197"/>
          </a:xfrm>
          <a:prstGeom prst="roundRect">
            <a:avLst/>
          </a:prstGeom>
          <a:noFill/>
          <a:ln w="25400" cap="flat" cmpd="sng" algn="ctr">
            <a:solidFill>
              <a:srgbClr val="C0504D"/>
            </a:solidFill>
            <a:prstDash val="solid"/>
            <a:headEnd type="none" w="med" len="med"/>
            <a:tailEnd type="none" w="med" len="med"/>
          </a:ln>
          <a:effectLst/>
        </p:spPr>
        <p:txBody>
          <a:bodyPr/>
          <a:lstStyle/>
          <a:p>
            <a:pPr fontAlgn="auto">
              <a:spcBef>
                <a:spcPts val="0"/>
              </a:spcBef>
              <a:spcAft>
                <a:spcPts val="0"/>
              </a:spcAft>
              <a:defRPr/>
            </a:pPr>
            <a:endParaRPr lang="zh-CN" altLang="en-US" sz="1400" kern="0">
              <a:solidFill>
                <a:sysClr val="windowText" lastClr="000000"/>
              </a:solidFill>
              <a:latin typeface="微软雅黑" pitchFamily="34" charset="-122"/>
              <a:ea typeface="微软雅黑" pitchFamily="34" charset="-122"/>
            </a:endParaRPr>
          </a:p>
        </p:txBody>
      </p:sp>
      <p:sp>
        <p:nvSpPr>
          <p:cNvPr id="28" name="矩形 202"/>
          <p:cNvSpPr>
            <a:spLocks noChangeArrowheads="1"/>
          </p:cNvSpPr>
          <p:nvPr/>
        </p:nvSpPr>
        <p:spPr bwMode="auto">
          <a:xfrm>
            <a:off x="202177" y="3684359"/>
            <a:ext cx="595035" cy="338554"/>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1600" b="1" kern="0" smtClean="0">
                <a:solidFill>
                  <a:sysClr val="windowText" lastClr="000000"/>
                </a:solidFill>
                <a:latin typeface="微软雅黑" pitchFamily="34" charset="-122"/>
                <a:ea typeface="微软雅黑" pitchFamily="34" charset="-122"/>
                <a:cs typeface="Arial" pitchFamily="34" charset="0"/>
              </a:rPr>
              <a:t>工作</a:t>
            </a:r>
            <a:endParaRPr lang="zh-CN" altLang="en-US" sz="1600" b="1" kern="0">
              <a:solidFill>
                <a:sysClr val="windowText" lastClr="000000"/>
              </a:solidFill>
              <a:latin typeface="微软雅黑" pitchFamily="34" charset="-122"/>
              <a:ea typeface="微软雅黑" pitchFamily="34" charset="-122"/>
              <a:cs typeface="Arial" pitchFamily="34" charset="0"/>
            </a:endParaRPr>
          </a:p>
        </p:txBody>
      </p:sp>
      <p:cxnSp>
        <p:nvCxnSpPr>
          <p:cNvPr id="29" name="直接箭头连接符 217"/>
          <p:cNvCxnSpPr>
            <a:cxnSpLocks noChangeShapeType="1"/>
            <a:stCxn id="28" idx="2"/>
            <a:endCxn id="6" idx="0"/>
          </p:cNvCxnSpPr>
          <p:nvPr/>
        </p:nvCxnSpPr>
        <p:spPr bwMode="auto">
          <a:xfrm>
            <a:off x="499695" y="4022913"/>
            <a:ext cx="873558" cy="273091"/>
          </a:xfrm>
          <a:prstGeom prst="straightConnector1">
            <a:avLst/>
          </a:prstGeom>
          <a:noFill/>
          <a:ln w="76200" algn="ctr">
            <a:solidFill>
              <a:srgbClr val="DD8E0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30" name="直接箭头连接符 220"/>
          <p:cNvCxnSpPr>
            <a:cxnSpLocks noChangeShapeType="1"/>
            <a:endCxn id="31" idx="2"/>
          </p:cNvCxnSpPr>
          <p:nvPr/>
        </p:nvCxnSpPr>
        <p:spPr bwMode="auto">
          <a:xfrm flipV="1">
            <a:off x="3024113" y="3807237"/>
            <a:ext cx="297818" cy="476070"/>
          </a:xfrm>
          <a:prstGeom prst="straightConnector1">
            <a:avLst/>
          </a:prstGeom>
          <a:noFill/>
          <a:ln w="76200" algn="ctr">
            <a:solidFill>
              <a:srgbClr val="3333CC"/>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31" name="矩形 222"/>
          <p:cNvSpPr>
            <a:spLocks noChangeArrowheads="1"/>
          </p:cNvSpPr>
          <p:nvPr/>
        </p:nvSpPr>
        <p:spPr bwMode="auto">
          <a:xfrm>
            <a:off x="3024413" y="3468683"/>
            <a:ext cx="595035" cy="338554"/>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1600" b="1" kern="0" smtClean="0">
                <a:solidFill>
                  <a:sysClr val="windowText" lastClr="000000"/>
                </a:solidFill>
                <a:latin typeface="微软雅黑" pitchFamily="34" charset="-122"/>
                <a:ea typeface="微软雅黑" pitchFamily="34" charset="-122"/>
                <a:cs typeface="Arial" pitchFamily="34" charset="0"/>
              </a:rPr>
              <a:t>娱乐</a:t>
            </a:r>
            <a:endParaRPr lang="zh-CN" altLang="en-US" sz="1600" b="1" kern="0">
              <a:solidFill>
                <a:sysClr val="windowText" lastClr="000000"/>
              </a:solidFill>
              <a:latin typeface="微软雅黑" pitchFamily="34" charset="-122"/>
              <a:ea typeface="微软雅黑" pitchFamily="34" charset="-122"/>
              <a:cs typeface="Arial" pitchFamily="34" charset="0"/>
            </a:endParaRPr>
          </a:p>
        </p:txBody>
      </p:sp>
      <p:pic>
        <p:nvPicPr>
          <p:cNvPr id="32" name="Picture 89" descr="C:\Documents and Settings\polestar\Local Settings\Temporary Internet Files\Content.IE5\0TOP6F85\dglxasset[1].aspx"/>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79512" y="2261710"/>
            <a:ext cx="980553" cy="748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81" descr="C:\Documents and Settings\polestar\Local Settings\Temporary Internet Files\Content.IE5\MLH6B294\MC900434736[2].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66586" y="1137813"/>
            <a:ext cx="1193129" cy="1142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1292" y="4439304"/>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1292" y="5303909"/>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1292" y="4990056"/>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3583" y="471996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95717" y="4439304"/>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95717" y="5303909"/>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95717" y="4990056"/>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7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998008" y="471996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7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663422" y="4439304"/>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663422" y="5303909"/>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663422" y="4990056"/>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666858" y="471996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88391" y="4430251"/>
            <a:ext cx="175230"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Picture 7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88391" y="5294855"/>
            <a:ext cx="175230"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88391" y="4982511"/>
            <a:ext cx="175230"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7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91827" y="4710908"/>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97847" y="4439304"/>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7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997847" y="5303909"/>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97847" y="4990056"/>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000137" y="4719961"/>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虚尾箭头 53"/>
          <p:cNvSpPr/>
          <p:nvPr/>
        </p:nvSpPr>
        <p:spPr bwMode="auto">
          <a:xfrm>
            <a:off x="3894431" y="3139699"/>
            <a:ext cx="1349546" cy="948409"/>
          </a:xfrm>
          <a:prstGeom prst="striped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50000" tIns="406800" rIns="450000" bIns="406800" numCol="1" rtlCol="0" anchor="t" anchorCtr="0" compatLnSpc="1">
            <a:prstTxWarp prst="textNoShape">
              <a:avLst/>
            </a:prstTxWarp>
          </a:bodyPr>
          <a:lstStyle/>
          <a:p>
            <a:pPr indent="536575" algn="ctr">
              <a:lnSpc>
                <a:spcPct val="110000"/>
              </a:lnSpc>
              <a:spcBef>
                <a:spcPts val="600"/>
              </a:spcBef>
              <a:spcAft>
                <a:spcPts val="600"/>
              </a:spcAft>
            </a:pPr>
            <a:endParaRPr lang="zh-CN" altLang="en-US" dirty="0">
              <a:solidFill>
                <a:schemeClr val="bg1"/>
              </a:solidFill>
              <a:latin typeface="+mj-ea"/>
              <a:ea typeface="+mj-ea"/>
            </a:endParaRPr>
          </a:p>
        </p:txBody>
      </p:sp>
      <p:pic>
        <p:nvPicPr>
          <p:cNvPr id="55" name="Picture 3" descr="C:\Users\whl\AppData\Local\Microsoft\Windows\Temporary Internet Files\Content.IE5\IGS2EWN6\MC900233085[1].wmf"/>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179512" y="3031861"/>
            <a:ext cx="2232248" cy="69811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4" descr="C:\Users\whl\AppData\Local\Microsoft\Windows\Temporary Internet Files\Content.IE5\JLS9UXZ9\MC900071131[1].wmf"/>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1158040" y="2225618"/>
            <a:ext cx="1230351" cy="81239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15" descr="C:\Documents and Settings\polestar\Local Settings\Temporary Internet Files\Content.IE5\W92R05EJ\dglxasset[2].aspx"/>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2805380" y="2614616"/>
            <a:ext cx="997759" cy="725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8" name="组合 57"/>
          <p:cNvGrpSpPr/>
          <p:nvPr/>
        </p:nvGrpSpPr>
        <p:grpSpPr>
          <a:xfrm>
            <a:off x="5174480" y="1137692"/>
            <a:ext cx="3862016" cy="4790826"/>
            <a:chOff x="5174480" y="1556792"/>
            <a:chExt cx="3862016" cy="4790826"/>
          </a:xfrm>
        </p:grpSpPr>
        <p:grpSp>
          <p:nvGrpSpPr>
            <p:cNvPr id="59" name="组合 58"/>
            <p:cNvGrpSpPr/>
            <p:nvPr/>
          </p:nvGrpSpPr>
          <p:grpSpPr>
            <a:xfrm>
              <a:off x="5174480" y="1556792"/>
              <a:ext cx="3862016" cy="4790826"/>
              <a:chOff x="5174480" y="1556792"/>
              <a:chExt cx="3862016" cy="4790826"/>
            </a:xfrm>
          </p:grpSpPr>
          <p:sp>
            <p:nvSpPr>
              <p:cNvPr id="63" name="矩形 6"/>
              <p:cNvSpPr>
                <a:spLocks noChangeArrowheads="1"/>
              </p:cNvSpPr>
              <p:nvPr/>
            </p:nvSpPr>
            <p:spPr bwMode="auto">
              <a:xfrm>
                <a:off x="5243977" y="1556792"/>
                <a:ext cx="3792519" cy="4790826"/>
              </a:xfrm>
              <a:prstGeom prst="rect">
                <a:avLst/>
              </a:prstGeom>
              <a:solidFill>
                <a:sysClr val="window" lastClr="FFFFFF">
                  <a:lumMod val="50000"/>
                </a:sysClr>
              </a:solidFill>
              <a:ln w="9525">
                <a:solidFill>
                  <a:srgbClr val="949FB2"/>
                </a:solidFill>
                <a:miter lim="800000"/>
                <a:headEnd/>
                <a:tailEnd/>
              </a:ln>
            </p:spPr>
            <p:txBody>
              <a:bodyPr anchor="ctr"/>
              <a:lstStyle/>
              <a:p>
                <a:pPr algn="ctr" fontAlgn="auto">
                  <a:spcBef>
                    <a:spcPts val="0"/>
                  </a:spcBef>
                  <a:spcAft>
                    <a:spcPts val="0"/>
                  </a:spcAft>
                  <a:defRPr/>
                </a:pPr>
                <a:endParaRPr lang="zh-CN" altLang="zh-CN" sz="1400" kern="0">
                  <a:solidFill>
                    <a:srgbClr val="FFFFFF"/>
                  </a:solidFill>
                  <a:latin typeface="MyriadRegular" pitchFamily="2"/>
                  <a:ea typeface="微软雅黑" pitchFamily="34" charset="-122"/>
                </a:endParaRPr>
              </a:p>
            </p:txBody>
          </p:sp>
          <p:sp>
            <p:nvSpPr>
              <p:cNvPr id="64" name="云形 3"/>
              <p:cNvSpPr>
                <a:spLocks noChangeArrowheads="1"/>
              </p:cNvSpPr>
              <p:nvPr/>
            </p:nvSpPr>
            <p:spPr bwMode="auto">
              <a:xfrm>
                <a:off x="5174480" y="4176637"/>
                <a:ext cx="3862016" cy="2103505"/>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99FF99"/>
              </a:solidFill>
              <a:ln w="9525">
                <a:solidFill>
                  <a:srgbClr val="C0504D"/>
                </a:solidFill>
                <a:miter lim="800000"/>
                <a:headEnd/>
                <a:tailEnd/>
              </a:ln>
            </p:spPr>
            <p:txBody>
              <a:bodyPr wrap="none" anchor="ctr"/>
              <a:lstStyle/>
              <a:p>
                <a:pPr algn="ctr" fontAlgn="auto">
                  <a:spcBef>
                    <a:spcPts val="0"/>
                  </a:spcBef>
                  <a:spcAft>
                    <a:spcPts val="0"/>
                  </a:spcAft>
                  <a:defRPr/>
                </a:pPr>
                <a:endParaRPr lang="zh-CN" altLang="zh-CN" kern="0">
                  <a:solidFill>
                    <a:sysClr val="windowText" lastClr="000000"/>
                  </a:solidFill>
                  <a:ea typeface="微软雅黑" pitchFamily="34" charset="-122"/>
                  <a:cs typeface="Arial" pitchFamily="34" charset="0"/>
                </a:endParaRPr>
              </a:p>
            </p:txBody>
          </p:sp>
          <p:sp>
            <p:nvSpPr>
              <p:cNvPr id="65" name="矩形 202"/>
              <p:cNvSpPr>
                <a:spLocks noChangeArrowheads="1"/>
              </p:cNvSpPr>
              <p:nvPr/>
            </p:nvSpPr>
            <p:spPr bwMode="auto">
              <a:xfrm>
                <a:off x="5525685" y="3840723"/>
                <a:ext cx="595035" cy="338554"/>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1600" b="1" kern="0" smtClean="0">
                    <a:solidFill>
                      <a:schemeClr val="bg1"/>
                    </a:solidFill>
                    <a:ea typeface="微软雅黑" pitchFamily="34" charset="-122"/>
                    <a:cs typeface="Arial" pitchFamily="34" charset="0"/>
                  </a:rPr>
                  <a:t>工作</a:t>
                </a:r>
                <a:endParaRPr lang="zh-CN" altLang="en-US" sz="1600" b="1" kern="0">
                  <a:solidFill>
                    <a:schemeClr val="bg1"/>
                  </a:solidFill>
                  <a:ea typeface="微软雅黑" pitchFamily="34" charset="-122"/>
                  <a:cs typeface="Arial" pitchFamily="34" charset="0"/>
                </a:endParaRPr>
              </a:p>
            </p:txBody>
          </p:sp>
          <p:sp>
            <p:nvSpPr>
              <p:cNvPr id="66" name="矩形 203"/>
              <p:cNvSpPr>
                <a:spLocks noChangeArrowheads="1"/>
              </p:cNvSpPr>
              <p:nvPr/>
            </p:nvSpPr>
            <p:spPr bwMode="auto">
              <a:xfrm>
                <a:off x="8193852" y="3886196"/>
                <a:ext cx="595035" cy="338554"/>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1600" b="1" kern="0" smtClean="0">
                    <a:solidFill>
                      <a:schemeClr val="bg1"/>
                    </a:solidFill>
                    <a:ea typeface="微软雅黑" pitchFamily="34" charset="-122"/>
                    <a:cs typeface="Arial" pitchFamily="34" charset="0"/>
                  </a:rPr>
                  <a:t>娱乐</a:t>
                </a:r>
                <a:endParaRPr lang="zh-CN" altLang="en-US" sz="1600" b="1" kern="0">
                  <a:solidFill>
                    <a:schemeClr val="bg1"/>
                  </a:solidFill>
                  <a:ea typeface="微软雅黑" pitchFamily="34" charset="-122"/>
                  <a:cs typeface="Arial" pitchFamily="34" charset="0"/>
                </a:endParaRPr>
              </a:p>
            </p:txBody>
          </p:sp>
          <p:cxnSp>
            <p:nvCxnSpPr>
              <p:cNvPr id="67" name="直接箭头连接符 217"/>
              <p:cNvCxnSpPr>
                <a:cxnSpLocks noChangeShapeType="1"/>
                <a:stCxn id="65" idx="2"/>
              </p:cNvCxnSpPr>
              <p:nvPr/>
            </p:nvCxnSpPr>
            <p:spPr bwMode="auto">
              <a:xfrm>
                <a:off x="5823203" y="4179277"/>
                <a:ext cx="27100" cy="532084"/>
              </a:xfrm>
              <a:prstGeom prst="straightConnector1">
                <a:avLst/>
              </a:prstGeom>
              <a:noFill/>
              <a:ln w="76200" algn="ctr">
                <a:solidFill>
                  <a:srgbClr val="DD8E0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68" name="直接箭头连接符 220"/>
              <p:cNvCxnSpPr>
                <a:cxnSpLocks noChangeShapeType="1"/>
              </p:cNvCxnSpPr>
              <p:nvPr/>
            </p:nvCxnSpPr>
            <p:spPr bwMode="auto">
              <a:xfrm flipV="1">
                <a:off x="7737689" y="3953059"/>
                <a:ext cx="315793" cy="749349"/>
              </a:xfrm>
              <a:prstGeom prst="straightConnector1">
                <a:avLst/>
              </a:prstGeom>
              <a:noFill/>
              <a:ln w="76200" algn="ctr">
                <a:solidFill>
                  <a:srgbClr val="3333CC"/>
                </a:solidFill>
                <a:round/>
                <a:headEnd type="triangle" w="med" len="med"/>
                <a:tailEnd type="triangle" w="med" len="med"/>
              </a:ln>
              <a:extLst>
                <a:ext uri="{909E8E84-426E-40DD-AFC4-6F175D3DCCD1}">
                  <a14:hiddenFill xmlns:a14="http://schemas.microsoft.com/office/drawing/2010/main" xmlns="">
                    <a:noFill/>
                  </a14:hiddenFill>
                </a:ext>
              </a:extLst>
            </p:spPr>
          </p:cxnSp>
          <p:pic>
            <p:nvPicPr>
              <p:cNvPr id="69" name="Picture 5" descr="C:\Documents and Settings\polestar\Local Settings\Temporary Internet Files\Content.IE5\O1QRSHIV\MC900432592[2].pn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5736027" y="1623974"/>
                <a:ext cx="1123093" cy="1074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 name="Picture 12" descr="C:\Documents and Settings\polestar\Local Settings\Temporary Internet Files\Content.IE5\MFS7OD49\dglxasset[1].aspx"/>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8053482" y="2094248"/>
                <a:ext cx="953523" cy="655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 name="Picture 15" descr="C:\Documents and Settings\polestar\Local Settings\Temporary Internet Files\Content.IE5\W92R05EJ\dglxasset[2].aspx"/>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070468" y="2094248"/>
                <a:ext cx="997759" cy="725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圆角矩形 198"/>
              <p:cNvSpPr>
                <a:spLocks noChangeArrowheads="1"/>
              </p:cNvSpPr>
              <p:nvPr/>
            </p:nvSpPr>
            <p:spPr bwMode="auto">
              <a:xfrm>
                <a:off x="6396873" y="4723784"/>
                <a:ext cx="2485738" cy="1362730"/>
              </a:xfrm>
              <a:prstGeom prst="roundRect">
                <a:avLst>
                  <a:gd name="adj" fmla="val 16667"/>
                </a:avLst>
              </a:prstGeom>
              <a:noFill/>
              <a:ln w="25400" algn="ctr">
                <a:solidFill>
                  <a:srgbClr val="C0504D"/>
                </a:solidFill>
                <a:round/>
                <a:headEnd/>
                <a:tailEnd/>
              </a:ln>
            </p:spPr>
            <p:txBody>
              <a:bodyPr/>
              <a:lstStyle/>
              <a:p>
                <a:pPr fontAlgn="auto">
                  <a:spcBef>
                    <a:spcPts val="0"/>
                  </a:spcBef>
                  <a:spcAft>
                    <a:spcPts val="0"/>
                  </a:spcAft>
                  <a:defRPr/>
                </a:pPr>
                <a:endParaRPr lang="zh-CN" altLang="en-US" sz="1400" kern="0">
                  <a:solidFill>
                    <a:sysClr val="windowText" lastClr="000000"/>
                  </a:solidFill>
                  <a:latin typeface="微软雅黑" pitchFamily="34" charset="-122"/>
                  <a:ea typeface="微软雅黑" pitchFamily="34" charset="-122"/>
                </a:endParaRPr>
              </a:p>
            </p:txBody>
          </p:sp>
          <p:pic>
            <p:nvPicPr>
              <p:cNvPr id="73" name="Picture 7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409270" y="4858313"/>
                <a:ext cx="174089"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74"/>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7924461" y="4857669"/>
                <a:ext cx="168342" cy="228419"/>
              </a:xfrm>
              <a:prstGeom prst="rect">
                <a:avLst/>
              </a:prstGeom>
              <a:noFill/>
              <a:ln>
                <a:noFill/>
              </a:ln>
              <a:effectLst>
                <a:prstShdw prst="shdw17" dist="17961" dir="2700000">
                  <a:srgbClr val="708688"/>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6881005" y="4858313"/>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7215439" y="4858313"/>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8289748" y="4858313"/>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 name="Picture 72"/>
              <p:cNvPicPr>
                <a:picLocks noChangeAspect="1" noChangeArrowheads="1"/>
              </p:cNvPicPr>
              <p:nvPr/>
            </p:nvPicPr>
            <p:blipFill>
              <a:blip r:embed="rId18" cstate="print">
                <a:extLst>
                  <a:ext uri="{28A0092B-C50C-407E-A947-70E740481C1C}">
                    <a14:useLocalDpi xmlns:a14="http://schemas.microsoft.com/office/drawing/2010/main" xmlns="" val="0"/>
                  </a:ext>
                </a:extLst>
              </a:blip>
              <a:srcRect/>
              <a:stretch>
                <a:fillRect/>
              </a:stretch>
            </p:blipFill>
            <p:spPr bwMode="auto">
              <a:xfrm>
                <a:off x="5772337" y="4858313"/>
                <a:ext cx="176379"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 name="Picture 7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137693" y="4858313"/>
                <a:ext cx="174089"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7560180" y="4858313"/>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6543136" y="4858313"/>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20723" y="5721416"/>
                <a:ext cx="174089"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 name="Picture 74"/>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7950733" y="5721416"/>
                <a:ext cx="168362"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4" name="Picture 74"/>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6874133" y="5721416"/>
                <a:ext cx="167217"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 name="Picture 74"/>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7232618" y="5721416"/>
                <a:ext cx="168362"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 name="Picture 74"/>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8309218" y="5721416"/>
                <a:ext cx="168362"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79208" y="5721416"/>
                <a:ext cx="174089"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37693" y="5721416"/>
                <a:ext cx="174089"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 name="Picture 74"/>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7556744" y="5721416"/>
                <a:ext cx="168362"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 name="Picture 74"/>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6543136" y="5721416"/>
                <a:ext cx="167217"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1" name="Picture 7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409270" y="5409069"/>
                <a:ext cx="174089"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 name="Picture 74"/>
              <p:cNvPicPr>
                <a:picLocks noChangeAspect="1" noChangeArrowheads="1"/>
              </p:cNvPicPr>
              <p:nvPr/>
            </p:nvPicPr>
            <p:blipFill>
              <a:blip r:embed="rId21" cstate="print">
                <a:extLst>
                  <a:ext uri="{28A0092B-C50C-407E-A947-70E740481C1C}">
                    <a14:useLocalDpi xmlns:a14="http://schemas.microsoft.com/office/drawing/2010/main" xmlns="" val="0"/>
                  </a:ext>
                </a:extLst>
              </a:blip>
              <a:srcRect/>
              <a:stretch>
                <a:fillRect/>
              </a:stretch>
            </p:blipFill>
            <p:spPr bwMode="auto">
              <a:xfrm>
                <a:off x="7924391" y="5409069"/>
                <a:ext cx="168362"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6881005" y="5409069"/>
                <a:ext cx="167217"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7215439" y="5409069"/>
                <a:ext cx="167217"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8289748" y="5409069"/>
                <a:ext cx="167217"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 name="Picture 72"/>
              <p:cNvPicPr>
                <a:picLocks noChangeAspect="1" noChangeArrowheads="1"/>
              </p:cNvPicPr>
              <p:nvPr/>
            </p:nvPicPr>
            <p:blipFill>
              <a:blip r:embed="rId18" cstate="print">
                <a:extLst>
                  <a:ext uri="{28A0092B-C50C-407E-A947-70E740481C1C}">
                    <a14:useLocalDpi xmlns:a14="http://schemas.microsoft.com/office/drawing/2010/main" xmlns="" val="0"/>
                  </a:ext>
                </a:extLst>
              </a:blip>
              <a:srcRect/>
              <a:stretch>
                <a:fillRect/>
              </a:stretch>
            </p:blipFill>
            <p:spPr bwMode="auto">
              <a:xfrm>
                <a:off x="5772337" y="5409069"/>
                <a:ext cx="176379"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7" name="Picture 7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137693" y="5409069"/>
                <a:ext cx="174089"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7560180" y="5409069"/>
                <a:ext cx="167217"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9"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6543136" y="5409069"/>
                <a:ext cx="167217"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 name="Picture 7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404689" y="5138972"/>
                <a:ext cx="174089"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7911793" y="5138972"/>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6881005" y="5138972"/>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7215439" y="5138972"/>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8278295" y="5138972"/>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5" name="Picture 7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70046" y="5138972"/>
                <a:ext cx="175233"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 name="Picture 7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137693" y="5138972"/>
                <a:ext cx="174089"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 name="Picture 74"/>
              <p:cNvPicPr>
                <a:picLocks noChangeAspect="1" noChangeArrowheads="1"/>
              </p:cNvPicPr>
              <p:nvPr/>
            </p:nvPicPr>
            <p:blipFill>
              <a:blip r:embed="rId22" cstate="print">
                <a:extLst>
                  <a:ext uri="{28A0092B-C50C-407E-A947-70E740481C1C}">
                    <a14:useLocalDpi xmlns:a14="http://schemas.microsoft.com/office/drawing/2010/main" xmlns="" val="0"/>
                  </a:ext>
                </a:extLst>
              </a:blip>
              <a:srcRect/>
              <a:stretch>
                <a:fillRect/>
              </a:stretch>
            </p:blipFill>
            <p:spPr bwMode="auto">
              <a:xfrm>
                <a:off x="7545290" y="5138972"/>
                <a:ext cx="166071"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6545427" y="5138972"/>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8632198" y="4858313"/>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 name="Picture 74"/>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8652814" y="5721416"/>
                <a:ext cx="167217" cy="229356"/>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8632198" y="5409069"/>
                <a:ext cx="167217" cy="22784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 name="Picture 74"/>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8620745" y="5138972"/>
                <a:ext cx="167217" cy="22784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 name="圆角矩形 199"/>
              <p:cNvSpPr>
                <a:spLocks noChangeArrowheads="1"/>
              </p:cNvSpPr>
              <p:nvPr/>
            </p:nvSpPr>
            <p:spPr bwMode="auto">
              <a:xfrm>
                <a:off x="5282448" y="4723784"/>
                <a:ext cx="1123112" cy="1362730"/>
              </a:xfrm>
              <a:prstGeom prst="roundRect">
                <a:avLst>
                  <a:gd name="adj" fmla="val 16667"/>
                </a:avLst>
              </a:prstGeom>
              <a:noFill/>
              <a:ln w="25400" algn="ctr">
                <a:solidFill>
                  <a:srgbClr val="FF6600"/>
                </a:solidFill>
                <a:round/>
                <a:headEnd/>
                <a:tailEnd/>
              </a:ln>
            </p:spPr>
            <p:txBody>
              <a:bodyPr/>
              <a:lstStyle/>
              <a:p>
                <a:pPr fontAlgn="auto">
                  <a:spcBef>
                    <a:spcPts val="0"/>
                  </a:spcBef>
                  <a:spcAft>
                    <a:spcPts val="0"/>
                  </a:spcAft>
                  <a:defRPr/>
                </a:pPr>
                <a:endParaRPr lang="zh-CN" altLang="en-US" sz="1400" kern="0">
                  <a:solidFill>
                    <a:sysClr val="windowText" lastClr="000000"/>
                  </a:solidFill>
                  <a:latin typeface="微软雅黑" pitchFamily="34" charset="-122"/>
                  <a:ea typeface="微软雅黑" pitchFamily="34" charset="-122"/>
                </a:endParaRPr>
              </a:p>
            </p:txBody>
          </p:sp>
        </p:grpSp>
        <p:pic>
          <p:nvPicPr>
            <p:cNvPr id="60" name="Picture 89" descr="C:\Documents and Settings\polestar\Local Settings\Temporary Internet Files\Content.IE5\0TOP6F85\dglxasset[1].aspx"/>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5375975" y="3015159"/>
              <a:ext cx="980553" cy="748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Picture 7" descr="C:\Users\whl\AppData\Local\Microsoft\Windows\Temporary Internet Files\Content.IE5\I12PZVM2\MC900421204[1].wmf"/>
            <p:cNvPicPr>
              <a:picLocks noChangeAspect="1" noChangeArrowheads="1"/>
            </p:cNvPicPr>
            <p:nvPr/>
          </p:nvPicPr>
          <p:blipFill>
            <a:blip r:embed="rId23" cstate="print">
              <a:extLst>
                <a:ext uri="{28A0092B-C50C-407E-A947-70E740481C1C}">
                  <a14:useLocalDpi xmlns:a14="http://schemas.microsoft.com/office/drawing/2010/main" xmlns="" val="0"/>
                </a:ext>
              </a:extLst>
            </a:blip>
            <a:srcRect/>
            <a:stretch>
              <a:fillRect/>
            </a:stretch>
          </p:blipFill>
          <p:spPr bwMode="auto">
            <a:xfrm>
              <a:off x="8193852" y="2819814"/>
              <a:ext cx="718247" cy="931691"/>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9" descr="C:\Users\whl\AppData\Local\Microsoft\Windows\Temporary Internet Files\Content.IE5\I12PZVM2\MM900296920[1].gif"/>
            <p:cNvPicPr>
              <a:picLocks noChangeAspect="1" noChangeArrowheads="1" noCrop="1"/>
            </p:cNvPicPr>
            <p:nvPr/>
          </p:nvPicPr>
          <p:blipFill>
            <a:blip r:embed="rId24" cstate="print">
              <a:extLst>
                <a:ext uri="{28A0092B-C50C-407E-A947-70E740481C1C}">
                  <a14:useLocalDpi xmlns:a14="http://schemas.microsoft.com/office/drawing/2010/main" xmlns="" val="0"/>
                </a:ext>
              </a:extLst>
            </a:blip>
            <a:srcRect/>
            <a:stretch>
              <a:fillRect/>
            </a:stretch>
          </p:blipFill>
          <p:spPr bwMode="auto">
            <a:xfrm>
              <a:off x="7009455" y="2859360"/>
              <a:ext cx="1162945" cy="857672"/>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24952203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randombar(horizontal)">
                                      <p:cBhvr>
                                        <p:cTn id="1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76748" y="117388"/>
            <a:ext cx="7941568" cy="620688"/>
          </a:xfrm>
        </p:spPr>
        <p:txBody>
          <a:bodyPr>
            <a:normAutofit/>
          </a:bodyPr>
          <a:lstStyle/>
          <a:p>
            <a:pPr algn="l">
              <a:defRPr/>
            </a:pPr>
            <a:r>
              <a:rPr lang="zh-CN" altLang="en-US" dirty="0" smtClean="0">
                <a:solidFill>
                  <a:schemeClr val="bg1"/>
                </a:solidFill>
                <a:effectLst>
                  <a:outerShdw blurRad="38100" dist="38100" dir="2700000" algn="tl">
                    <a:srgbClr val="000000">
                      <a:alpha val="43137"/>
                    </a:srgbClr>
                  </a:outerShdw>
                </a:effectLst>
              </a:rPr>
              <a:t>资源调度</a:t>
            </a:r>
            <a:r>
              <a:rPr lang="en-US" altLang="zh-CN" dirty="0" smtClean="0">
                <a:solidFill>
                  <a:schemeClr val="bg1"/>
                </a:solidFill>
                <a:effectLst>
                  <a:outerShdw blurRad="38100" dist="38100" dir="2700000" algn="tl">
                    <a:srgbClr val="000000">
                      <a:alpha val="43137"/>
                    </a:srgbClr>
                  </a:outerShdw>
                </a:effectLst>
              </a:rPr>
              <a:t>—</a:t>
            </a:r>
            <a:r>
              <a:rPr lang="zh-CN" altLang="en-US" dirty="0" smtClean="0">
                <a:solidFill>
                  <a:schemeClr val="bg1"/>
                </a:solidFill>
                <a:effectLst>
                  <a:outerShdw blurRad="38100" dist="38100" dir="2700000" algn="tl">
                    <a:srgbClr val="000000">
                      <a:alpha val="43137"/>
                    </a:srgbClr>
                  </a:outerShdw>
                </a:effectLst>
              </a:rPr>
              <a:t>动态节能</a:t>
            </a:r>
            <a:endParaRPr lang="zh-CN" altLang="en-US" dirty="0">
              <a:solidFill>
                <a:schemeClr val="bg1"/>
              </a:solidFill>
              <a:effectLst>
                <a:outerShdw blurRad="38100" dist="38100" dir="2700000" algn="tl">
                  <a:srgbClr val="000000">
                    <a:alpha val="43137"/>
                  </a:srgbClr>
                </a:outerShdw>
              </a:effectLst>
            </a:endParaRPr>
          </a:p>
        </p:txBody>
      </p:sp>
      <p:sp>
        <p:nvSpPr>
          <p:cNvPr id="3" name="矩形 6"/>
          <p:cNvSpPr>
            <a:spLocks noChangeArrowheads="1"/>
          </p:cNvSpPr>
          <p:nvPr/>
        </p:nvSpPr>
        <p:spPr bwMode="auto">
          <a:xfrm>
            <a:off x="74538" y="1099713"/>
            <a:ext cx="3791278" cy="4792293"/>
          </a:xfrm>
          <a:prstGeom prst="rect">
            <a:avLst/>
          </a:prstGeom>
          <a:solidFill>
            <a:srgbClr val="F0F1F4"/>
          </a:solidFill>
          <a:ln w="9525">
            <a:solidFill>
              <a:srgbClr val="949FB2"/>
            </a:solidFill>
            <a:miter lim="800000"/>
            <a:headEnd/>
            <a:tailEnd/>
          </a:ln>
        </p:spPr>
        <p:txBody>
          <a:bodyPr anchor="ctr"/>
          <a:lstStyle/>
          <a:p>
            <a:pPr algn="ctr" fontAlgn="auto">
              <a:spcBef>
                <a:spcPts val="0"/>
              </a:spcBef>
              <a:spcAft>
                <a:spcPts val="0"/>
              </a:spcAft>
              <a:defRPr/>
            </a:pPr>
            <a:endParaRPr lang="zh-CN" altLang="zh-CN" sz="1400" kern="0">
              <a:solidFill>
                <a:srgbClr val="FFFFFF"/>
              </a:solidFill>
              <a:latin typeface="微软雅黑" pitchFamily="34" charset="-122"/>
              <a:ea typeface="微软雅黑" pitchFamily="34" charset="-122"/>
              <a:cs typeface="Arial" pitchFamily="34" charset="0"/>
            </a:endParaRPr>
          </a:p>
        </p:txBody>
      </p:sp>
      <p:sp>
        <p:nvSpPr>
          <p:cNvPr id="4" name="云形 3"/>
          <p:cNvSpPr>
            <a:spLocks noChangeArrowheads="1"/>
          </p:cNvSpPr>
          <p:nvPr/>
        </p:nvSpPr>
        <p:spPr bwMode="auto">
          <a:xfrm>
            <a:off x="5041" y="3721026"/>
            <a:ext cx="3860775" cy="2103504"/>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99FF99"/>
          </a:solidFill>
          <a:ln w="9525">
            <a:solidFill>
              <a:srgbClr val="C0504D"/>
            </a:solidFill>
            <a:miter lim="800000"/>
            <a:headEnd/>
            <a:tailEnd/>
          </a:ln>
        </p:spPr>
        <p:txBody>
          <a:bodyPr wrap="none" anchor="ctr"/>
          <a:lstStyle/>
          <a:p>
            <a:pPr algn="ctr" fontAlgn="auto">
              <a:spcBef>
                <a:spcPts val="0"/>
              </a:spcBef>
              <a:spcAft>
                <a:spcPts val="0"/>
              </a:spcAft>
              <a:defRPr/>
            </a:pPr>
            <a:endParaRPr lang="zh-CN" altLang="zh-CN" kern="0">
              <a:solidFill>
                <a:sysClr val="windowText" lastClr="000000"/>
              </a:solidFill>
              <a:latin typeface="微软雅黑" pitchFamily="34" charset="-122"/>
              <a:ea typeface="微软雅黑" pitchFamily="34" charset="-122"/>
              <a:cs typeface="Arial" pitchFamily="34" charset="0"/>
            </a:endParaRPr>
          </a:p>
        </p:txBody>
      </p:sp>
      <p:sp>
        <p:nvSpPr>
          <p:cNvPr id="6" name="圆角矩形 5"/>
          <p:cNvSpPr/>
          <p:nvPr/>
        </p:nvSpPr>
        <p:spPr bwMode="auto">
          <a:xfrm>
            <a:off x="74537" y="4257904"/>
            <a:ext cx="3728601" cy="1364197"/>
          </a:xfrm>
          <a:prstGeom prst="roundRect">
            <a:avLst/>
          </a:prstGeom>
          <a:noFill/>
          <a:ln w="25400" cap="flat" cmpd="sng" algn="ctr">
            <a:solidFill>
              <a:srgbClr val="DD8E01"/>
            </a:solidFill>
            <a:prstDash val="solid"/>
            <a:headEnd type="none" w="med" len="med"/>
            <a:tailEnd type="none" w="med" len="med"/>
          </a:ln>
          <a:effectLst/>
        </p:spPr>
        <p:txBody>
          <a:bodyPr/>
          <a:lstStyle/>
          <a:p>
            <a:pPr fontAlgn="auto">
              <a:spcBef>
                <a:spcPts val="0"/>
              </a:spcBef>
              <a:spcAft>
                <a:spcPts val="0"/>
              </a:spcAft>
              <a:defRPr/>
            </a:pPr>
            <a:endParaRPr lang="zh-CN" altLang="en-US" sz="1400" kern="0">
              <a:solidFill>
                <a:sysClr val="windowText" lastClr="000000"/>
              </a:solidFill>
              <a:latin typeface="微软雅黑" pitchFamily="34" charset="-122"/>
              <a:ea typeface="微软雅黑" pitchFamily="34" charset="-122"/>
            </a:endParaRPr>
          </a:p>
        </p:txBody>
      </p:sp>
      <p:pic>
        <p:nvPicPr>
          <p:cNvPr id="7"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42741" y="4392151"/>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5722" y="439215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39478" y="5257315"/>
            <a:ext cx="175714" cy="22848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5722" y="5256755"/>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42741" y="4944411"/>
            <a:ext cx="175229"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25722" y="4944411"/>
            <a:ext cx="174084"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26707" y="4672808"/>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8013" y="4672808"/>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矩形 202"/>
          <p:cNvSpPr>
            <a:spLocks noChangeArrowheads="1"/>
          </p:cNvSpPr>
          <p:nvPr/>
        </p:nvSpPr>
        <p:spPr bwMode="auto">
          <a:xfrm>
            <a:off x="202177" y="3646259"/>
            <a:ext cx="595035" cy="338554"/>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1600" b="1" kern="0" smtClean="0">
                <a:solidFill>
                  <a:sysClr val="windowText" lastClr="000000"/>
                </a:solidFill>
                <a:latin typeface="微软雅黑" pitchFamily="34" charset="-122"/>
                <a:ea typeface="微软雅黑" pitchFamily="34" charset="-122"/>
                <a:cs typeface="Arial" pitchFamily="34" charset="0"/>
              </a:rPr>
              <a:t>工作</a:t>
            </a:r>
            <a:endParaRPr lang="zh-CN" altLang="en-US" sz="1600" b="1" kern="0">
              <a:solidFill>
                <a:sysClr val="windowText" lastClr="000000"/>
              </a:solidFill>
              <a:latin typeface="微软雅黑" pitchFamily="34" charset="-122"/>
              <a:ea typeface="微软雅黑" pitchFamily="34" charset="-122"/>
              <a:cs typeface="Arial" pitchFamily="34" charset="0"/>
            </a:endParaRPr>
          </a:p>
        </p:txBody>
      </p:sp>
      <p:cxnSp>
        <p:nvCxnSpPr>
          <p:cNvPr id="16" name="直接箭头连接符 217"/>
          <p:cNvCxnSpPr>
            <a:cxnSpLocks noChangeShapeType="1"/>
            <a:stCxn id="15" idx="2"/>
            <a:endCxn id="6" idx="0"/>
          </p:cNvCxnSpPr>
          <p:nvPr/>
        </p:nvCxnSpPr>
        <p:spPr bwMode="auto">
          <a:xfrm>
            <a:off x="499695" y="3984813"/>
            <a:ext cx="1439143" cy="273091"/>
          </a:xfrm>
          <a:prstGeom prst="straightConnector1">
            <a:avLst/>
          </a:prstGeom>
          <a:noFill/>
          <a:ln w="76200" algn="ctr">
            <a:solidFill>
              <a:srgbClr val="DD8E0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7" name="直接箭头连接符 220"/>
          <p:cNvCxnSpPr>
            <a:cxnSpLocks noChangeShapeType="1"/>
            <a:endCxn id="18" idx="2"/>
          </p:cNvCxnSpPr>
          <p:nvPr/>
        </p:nvCxnSpPr>
        <p:spPr bwMode="auto">
          <a:xfrm flipV="1">
            <a:off x="3024113" y="3769137"/>
            <a:ext cx="297818" cy="476070"/>
          </a:xfrm>
          <a:prstGeom prst="straightConnector1">
            <a:avLst/>
          </a:prstGeom>
          <a:noFill/>
          <a:ln w="76200" algn="ctr">
            <a:solidFill>
              <a:srgbClr val="3333CC"/>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18" name="矩形 222"/>
          <p:cNvSpPr>
            <a:spLocks noChangeArrowheads="1"/>
          </p:cNvSpPr>
          <p:nvPr/>
        </p:nvSpPr>
        <p:spPr bwMode="auto">
          <a:xfrm>
            <a:off x="3024413" y="3430583"/>
            <a:ext cx="595035" cy="338554"/>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1600" b="1" kern="0" smtClean="0">
                <a:solidFill>
                  <a:sysClr val="windowText" lastClr="000000"/>
                </a:solidFill>
                <a:latin typeface="微软雅黑" pitchFamily="34" charset="-122"/>
                <a:ea typeface="微软雅黑" pitchFamily="34" charset="-122"/>
                <a:cs typeface="Arial" pitchFamily="34" charset="0"/>
              </a:rPr>
              <a:t>娱乐</a:t>
            </a:r>
            <a:endParaRPr lang="zh-CN" altLang="en-US" sz="1600" b="1" kern="0">
              <a:solidFill>
                <a:sysClr val="windowText" lastClr="000000"/>
              </a:solidFill>
              <a:latin typeface="微软雅黑" pitchFamily="34" charset="-122"/>
              <a:ea typeface="微软雅黑" pitchFamily="34" charset="-122"/>
              <a:cs typeface="Arial" pitchFamily="34" charset="0"/>
            </a:endParaRPr>
          </a:p>
        </p:txBody>
      </p:sp>
      <p:pic>
        <p:nvPicPr>
          <p:cNvPr id="19" name="Picture 81" descr="C:\Documents and Settings\polestar\Local Settings\Temporary Internet Files\Content.IE5\MLH6B294\MC900434736[2].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6586" y="1099713"/>
            <a:ext cx="1193129" cy="1142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1292" y="4401204"/>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61292" y="5265809"/>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1292" y="4951956"/>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63583" y="468186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95717" y="4401204"/>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95717" y="5265809"/>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95717" y="4951956"/>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98008" y="468186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663422" y="4401204"/>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63422" y="5265809"/>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663422" y="4951956"/>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66858" y="4681861"/>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88391" y="4392151"/>
            <a:ext cx="175230"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88391" y="5256755"/>
            <a:ext cx="175230"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88391" y="4944411"/>
            <a:ext cx="175230"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91827" y="4672808"/>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997847" y="4401204"/>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997847" y="5265809"/>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997847" y="4951956"/>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00137" y="4681861"/>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0" name="组合 39"/>
          <p:cNvGrpSpPr/>
          <p:nvPr/>
        </p:nvGrpSpPr>
        <p:grpSpPr>
          <a:xfrm>
            <a:off x="179512" y="2187518"/>
            <a:ext cx="1908239" cy="1504362"/>
            <a:chOff x="179512" y="2644718"/>
            <a:chExt cx="2232248" cy="1504362"/>
          </a:xfrm>
        </p:grpSpPr>
        <p:pic>
          <p:nvPicPr>
            <p:cNvPr id="41" name="Picture 89" descr="C:\Documents and Settings\polestar\Local Settings\Temporary Internet Files\Content.IE5\0TOP6F85\dglxasset[1].aspx"/>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79512" y="2708920"/>
              <a:ext cx="980553" cy="748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3" descr="C:\Users\whl\AppData\Local\Microsoft\Windows\Temporary Internet Files\Content.IE5\IGS2EWN6\MC900233085[1].wmf"/>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53856" y="3450961"/>
              <a:ext cx="2157904" cy="69811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C:\Users\whl\AppData\Local\Microsoft\Windows\Temporary Internet Files\Content.IE5\JLS9UXZ9\MC900071131[1].wmf"/>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158040" y="2644718"/>
              <a:ext cx="1230351" cy="812392"/>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4" name="Picture 15" descr="C:\Documents and Settings\polestar\Local Settings\Temporary Internet Files\Content.IE5\W92R05EJ\dglxasset[2].aspx"/>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2873173" y="2727581"/>
            <a:ext cx="929966" cy="676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733407" y="4421013"/>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33407" y="5285618"/>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733407" y="4971765"/>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36843" y="4701670"/>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458376" y="4411960"/>
            <a:ext cx="175230"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458376" y="5276564"/>
            <a:ext cx="175230"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458376" y="4964220"/>
            <a:ext cx="175230"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61812" y="4692617"/>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067832" y="4421013"/>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067832" y="5285618"/>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067832" y="4971765"/>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0122" y="4701670"/>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 name="组合 56"/>
          <p:cNvGrpSpPr/>
          <p:nvPr/>
        </p:nvGrpSpPr>
        <p:grpSpPr>
          <a:xfrm>
            <a:off x="3894431" y="1099592"/>
            <a:ext cx="5142066" cy="4790826"/>
            <a:chOff x="3894431" y="1556792"/>
            <a:chExt cx="5142066" cy="4790826"/>
          </a:xfrm>
        </p:grpSpPr>
        <p:sp>
          <p:nvSpPr>
            <p:cNvPr id="58" name="矩形 6"/>
            <p:cNvSpPr>
              <a:spLocks noChangeArrowheads="1"/>
            </p:cNvSpPr>
            <p:nvPr/>
          </p:nvSpPr>
          <p:spPr bwMode="auto">
            <a:xfrm>
              <a:off x="5243977" y="1556792"/>
              <a:ext cx="3792519" cy="4790826"/>
            </a:xfrm>
            <a:prstGeom prst="rect">
              <a:avLst/>
            </a:prstGeom>
            <a:solidFill>
              <a:sysClr val="window" lastClr="FFFFFF">
                <a:lumMod val="50000"/>
              </a:sysClr>
            </a:solidFill>
            <a:ln w="9525">
              <a:solidFill>
                <a:srgbClr val="949FB2"/>
              </a:solidFill>
              <a:miter lim="800000"/>
              <a:headEnd/>
              <a:tailEnd/>
            </a:ln>
          </p:spPr>
          <p:txBody>
            <a:bodyPr anchor="ctr"/>
            <a:lstStyle/>
            <a:p>
              <a:pPr algn="ctr" fontAlgn="auto">
                <a:spcBef>
                  <a:spcPts val="0"/>
                </a:spcBef>
                <a:spcAft>
                  <a:spcPts val="0"/>
                </a:spcAft>
                <a:defRPr/>
              </a:pPr>
              <a:endParaRPr lang="zh-CN" altLang="zh-CN" sz="1400" kern="0">
                <a:solidFill>
                  <a:srgbClr val="FFFFFF"/>
                </a:solidFill>
                <a:latin typeface="MyriadRegular" pitchFamily="2"/>
                <a:ea typeface="微软雅黑" pitchFamily="34" charset="-122"/>
              </a:endParaRPr>
            </a:p>
          </p:txBody>
        </p:sp>
        <p:sp>
          <p:nvSpPr>
            <p:cNvPr id="59" name="云形 3"/>
            <p:cNvSpPr>
              <a:spLocks noChangeArrowheads="1"/>
            </p:cNvSpPr>
            <p:nvPr/>
          </p:nvSpPr>
          <p:spPr bwMode="auto">
            <a:xfrm>
              <a:off x="5174480" y="4176637"/>
              <a:ext cx="3862016" cy="2103505"/>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99FF99"/>
            </a:solidFill>
            <a:ln w="9525">
              <a:solidFill>
                <a:srgbClr val="C0504D"/>
              </a:solidFill>
              <a:miter lim="800000"/>
              <a:headEnd/>
              <a:tailEnd/>
            </a:ln>
          </p:spPr>
          <p:txBody>
            <a:bodyPr wrap="none" anchor="ctr"/>
            <a:lstStyle/>
            <a:p>
              <a:pPr algn="ctr" fontAlgn="auto">
                <a:spcBef>
                  <a:spcPts val="0"/>
                </a:spcBef>
                <a:spcAft>
                  <a:spcPts val="0"/>
                </a:spcAft>
                <a:defRPr/>
              </a:pPr>
              <a:endParaRPr lang="zh-CN" altLang="zh-CN" kern="0">
                <a:solidFill>
                  <a:sysClr val="windowText" lastClr="000000"/>
                </a:solidFill>
                <a:ea typeface="微软雅黑" pitchFamily="34" charset="-122"/>
                <a:cs typeface="Arial" pitchFamily="34" charset="0"/>
              </a:endParaRPr>
            </a:p>
          </p:txBody>
        </p:sp>
        <p:sp>
          <p:nvSpPr>
            <p:cNvPr id="60" name="矩形 202"/>
            <p:cNvSpPr>
              <a:spLocks noChangeArrowheads="1"/>
            </p:cNvSpPr>
            <p:nvPr/>
          </p:nvSpPr>
          <p:spPr bwMode="auto">
            <a:xfrm>
              <a:off x="5525685" y="3840723"/>
              <a:ext cx="595035" cy="338554"/>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1600" b="1" kern="0" smtClean="0">
                  <a:solidFill>
                    <a:schemeClr val="bg1"/>
                  </a:solidFill>
                  <a:ea typeface="微软雅黑" pitchFamily="34" charset="-122"/>
                  <a:cs typeface="Arial" pitchFamily="34" charset="0"/>
                </a:rPr>
                <a:t>用户</a:t>
              </a:r>
              <a:endParaRPr lang="zh-CN" altLang="en-US" sz="1600" b="1" kern="0">
                <a:solidFill>
                  <a:schemeClr val="bg1"/>
                </a:solidFill>
                <a:ea typeface="微软雅黑" pitchFamily="34" charset="-122"/>
                <a:cs typeface="Arial" pitchFamily="34" charset="0"/>
              </a:endParaRPr>
            </a:p>
          </p:txBody>
        </p:sp>
        <p:cxnSp>
          <p:nvCxnSpPr>
            <p:cNvPr id="61" name="直接箭头连接符 217"/>
            <p:cNvCxnSpPr>
              <a:cxnSpLocks noChangeShapeType="1"/>
              <a:stCxn id="60" idx="2"/>
            </p:cNvCxnSpPr>
            <p:nvPr/>
          </p:nvCxnSpPr>
          <p:spPr bwMode="auto">
            <a:xfrm>
              <a:off x="5823203" y="4179277"/>
              <a:ext cx="27100" cy="532084"/>
            </a:xfrm>
            <a:prstGeom prst="straightConnector1">
              <a:avLst/>
            </a:prstGeom>
            <a:noFill/>
            <a:ln w="76200" algn="ctr">
              <a:solidFill>
                <a:srgbClr val="DD8E01"/>
              </a:solidFill>
              <a:round/>
              <a:headEnd type="triangle" w="med" len="med"/>
              <a:tailEnd type="triangle" w="med" len="med"/>
            </a:ln>
            <a:extLst>
              <a:ext uri="{909E8E84-426E-40DD-AFC4-6F175D3DCCD1}">
                <a14:hiddenFill xmlns:a14="http://schemas.microsoft.com/office/drawing/2010/main" xmlns="">
                  <a:noFill/>
                </a14:hiddenFill>
              </a:ext>
            </a:extLst>
          </p:spPr>
        </p:cxnSp>
        <p:pic>
          <p:nvPicPr>
            <p:cNvPr id="62" name="Picture 5" descr="C:\Documents and Settings\polestar\Local Settings\Temporary Internet Files\Content.IE5\O1QRSHIV\MC900432592[2].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736027" y="1623974"/>
              <a:ext cx="1123093" cy="1074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15" descr="C:\Documents and Settings\polestar\Local Settings\Temporary Internet Files\Content.IE5\W92R05EJ\dglxasset[2].aspx"/>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5420723" y="2991466"/>
              <a:ext cx="997759" cy="725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 name="圆角矩形 198"/>
            <p:cNvSpPr>
              <a:spLocks noChangeArrowheads="1"/>
            </p:cNvSpPr>
            <p:nvPr/>
          </p:nvSpPr>
          <p:spPr bwMode="auto">
            <a:xfrm>
              <a:off x="6396873" y="4723784"/>
              <a:ext cx="2485738" cy="1362730"/>
            </a:xfrm>
            <a:prstGeom prst="roundRect">
              <a:avLst>
                <a:gd name="adj" fmla="val 16667"/>
              </a:avLst>
            </a:prstGeom>
            <a:noFill/>
            <a:ln w="25400" algn="ctr">
              <a:solidFill>
                <a:srgbClr val="C0504D"/>
              </a:solidFill>
              <a:round/>
              <a:headEnd/>
              <a:tailEnd/>
            </a:ln>
          </p:spPr>
          <p:txBody>
            <a:bodyPr/>
            <a:lstStyle/>
            <a:p>
              <a:pPr fontAlgn="auto">
                <a:spcBef>
                  <a:spcPts val="0"/>
                </a:spcBef>
                <a:spcAft>
                  <a:spcPts val="0"/>
                </a:spcAft>
                <a:defRPr/>
              </a:pPr>
              <a:endParaRPr lang="zh-CN" altLang="en-US" sz="1400" kern="0">
                <a:solidFill>
                  <a:sysClr val="windowText" lastClr="000000"/>
                </a:solidFill>
                <a:latin typeface="微软雅黑" pitchFamily="34" charset="-122"/>
                <a:ea typeface="微软雅黑" pitchFamily="34" charset="-122"/>
              </a:endParaRPr>
            </a:p>
          </p:txBody>
        </p:sp>
        <p:sp>
          <p:nvSpPr>
            <p:cNvPr id="65" name="圆角矩形 199"/>
            <p:cNvSpPr>
              <a:spLocks noChangeArrowheads="1"/>
            </p:cNvSpPr>
            <p:nvPr/>
          </p:nvSpPr>
          <p:spPr bwMode="auto">
            <a:xfrm>
              <a:off x="5282448" y="4723784"/>
              <a:ext cx="1123112" cy="1362730"/>
            </a:xfrm>
            <a:prstGeom prst="roundRect">
              <a:avLst>
                <a:gd name="adj" fmla="val 16667"/>
              </a:avLst>
            </a:prstGeom>
            <a:noFill/>
            <a:ln w="25400" algn="ctr">
              <a:solidFill>
                <a:srgbClr val="FF6600"/>
              </a:solidFill>
              <a:round/>
              <a:headEnd/>
              <a:tailEnd/>
            </a:ln>
          </p:spPr>
          <p:txBody>
            <a:bodyPr/>
            <a:lstStyle/>
            <a:p>
              <a:pPr fontAlgn="auto">
                <a:spcBef>
                  <a:spcPts val="0"/>
                </a:spcBef>
                <a:spcAft>
                  <a:spcPts val="0"/>
                </a:spcAft>
                <a:defRPr/>
              </a:pPr>
              <a:endParaRPr lang="zh-CN" altLang="en-US" sz="1400" kern="0">
                <a:solidFill>
                  <a:sysClr val="windowText" lastClr="000000"/>
                </a:solidFill>
                <a:latin typeface="微软雅黑" pitchFamily="34" charset="-122"/>
                <a:ea typeface="微软雅黑" pitchFamily="34" charset="-122"/>
              </a:endParaRPr>
            </a:p>
          </p:txBody>
        </p:sp>
        <p:sp>
          <p:nvSpPr>
            <p:cNvPr id="66" name="虚尾箭头 65"/>
            <p:cNvSpPr/>
            <p:nvPr/>
          </p:nvSpPr>
          <p:spPr bwMode="auto">
            <a:xfrm>
              <a:off x="3894431" y="3558799"/>
              <a:ext cx="1349546" cy="948409"/>
            </a:xfrm>
            <a:prstGeom prst="striped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50000" tIns="406800" rIns="450000" bIns="406800" numCol="1" rtlCol="0" anchor="t" anchorCtr="0" compatLnSpc="1">
              <a:prstTxWarp prst="textNoShape">
                <a:avLst/>
              </a:prstTxWarp>
            </a:bodyPr>
            <a:lstStyle/>
            <a:p>
              <a:pPr indent="536575" algn="ctr">
                <a:lnSpc>
                  <a:spcPct val="110000"/>
                </a:lnSpc>
                <a:spcBef>
                  <a:spcPts val="600"/>
                </a:spcBef>
                <a:spcAft>
                  <a:spcPts val="600"/>
                </a:spcAft>
              </a:pPr>
              <a:endParaRPr lang="zh-CN" altLang="en-US" dirty="0">
                <a:solidFill>
                  <a:schemeClr val="bg1"/>
                </a:solidFill>
                <a:latin typeface="+mj-ea"/>
                <a:ea typeface="+mj-ea"/>
              </a:endParaRPr>
            </a:p>
          </p:txBody>
        </p:sp>
        <p:pic>
          <p:nvPicPr>
            <p:cNvPr id="67"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532183" y="4834346"/>
              <a:ext cx="19968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818420" y="4834346"/>
              <a:ext cx="199689"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104657" y="4834346"/>
              <a:ext cx="19968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390906" y="4834346"/>
              <a:ext cx="20081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677144" y="4834346"/>
              <a:ext cx="20081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964509" y="4834346"/>
              <a:ext cx="19968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250747" y="4834346"/>
              <a:ext cx="199689"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536984" y="4834346"/>
              <a:ext cx="19968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516217" y="5158456"/>
              <a:ext cx="19968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802454" y="5158456"/>
              <a:ext cx="199689"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088692" y="5158456"/>
              <a:ext cx="19968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374929" y="5158456"/>
              <a:ext cx="199689"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661167" y="5158456"/>
              <a:ext cx="19968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947403" y="5158456"/>
              <a:ext cx="199689"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233642" y="5158456"/>
              <a:ext cx="19968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519890" y="5158456"/>
              <a:ext cx="20081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516217" y="5478453"/>
              <a:ext cx="19968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4"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802454" y="5478453"/>
              <a:ext cx="199689"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088692" y="5478453"/>
              <a:ext cx="19968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374929" y="5478453"/>
              <a:ext cx="199689"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661167" y="5478453"/>
              <a:ext cx="19968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947403" y="5478453"/>
              <a:ext cx="199689"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233642" y="5478453"/>
              <a:ext cx="19968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519890" y="5478453"/>
              <a:ext cx="200818" cy="229031"/>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1"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516217" y="5806680"/>
              <a:ext cx="19968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802454" y="5806680"/>
              <a:ext cx="199689"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088692" y="5806680"/>
              <a:ext cx="19968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374929" y="5806680"/>
              <a:ext cx="199689"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661167" y="5806680"/>
              <a:ext cx="19968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947404" y="5806680"/>
              <a:ext cx="199689"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7"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233642" y="5806680"/>
              <a:ext cx="19968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519891" y="5806680"/>
              <a:ext cx="200818" cy="22903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 name="AutoShape 5"/>
            <p:cNvSpPr>
              <a:spLocks noChangeArrowheads="1"/>
            </p:cNvSpPr>
            <p:nvPr/>
          </p:nvSpPr>
          <p:spPr bwMode="auto">
            <a:xfrm>
              <a:off x="7188536" y="2060848"/>
              <a:ext cx="1847961" cy="1891440"/>
            </a:xfrm>
            <a:prstGeom prst="cloudCallout">
              <a:avLst>
                <a:gd name="adj1" fmla="val -37532"/>
                <a:gd name="adj2" fmla="val 88032"/>
              </a:avLst>
            </a:prstGeom>
            <a:solidFill>
              <a:srgbClr val="F2F2F2"/>
            </a:solidFill>
            <a:ln w="9525">
              <a:solidFill>
                <a:schemeClr val="tx1"/>
              </a:solidFill>
              <a:round/>
              <a:headEnd/>
              <a:tailEnd/>
            </a:ln>
          </p:spPr>
          <p:txBody>
            <a:bodyPr anchor="ctr"/>
            <a:lstStyle/>
            <a:p>
              <a:pPr algn="ctr"/>
              <a:r>
                <a:rPr lang="zh-CN" altLang="en-US" sz="2000" b="1" smtClean="0">
                  <a:solidFill>
                    <a:srgbClr val="00B050"/>
                  </a:solidFill>
                  <a:latin typeface="微软雅黑" pitchFamily="34" charset="-122"/>
                  <a:ea typeface="微软雅黑" pitchFamily="34" charset="-122"/>
                </a:rPr>
                <a:t>大多数设备</a:t>
              </a:r>
              <a:r>
                <a:rPr lang="zh-CN" sz="2000" b="1" smtClean="0">
                  <a:solidFill>
                    <a:srgbClr val="00B050"/>
                  </a:solidFill>
                  <a:latin typeface="微软雅黑" pitchFamily="34" charset="-122"/>
                  <a:ea typeface="微软雅黑" pitchFamily="34" charset="-122"/>
                </a:rPr>
                <a:t>转入节能模式</a:t>
              </a:r>
              <a:endParaRPr lang="zh-CN" sz="2000" b="1">
                <a:solidFill>
                  <a:srgbClr val="00B050"/>
                </a:solidFill>
                <a:latin typeface="微软雅黑" pitchFamily="34" charset="-122"/>
                <a:ea typeface="微软雅黑" pitchFamily="34" charset="-122"/>
              </a:endParaRPr>
            </a:p>
          </p:txBody>
        </p:sp>
        <p:pic>
          <p:nvPicPr>
            <p:cNvPr id="100"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395751" y="4836452"/>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95751" y="5701057"/>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395751" y="5387204"/>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99187" y="5117109"/>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120720" y="4827399"/>
              <a:ext cx="175230"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5"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120720" y="5692003"/>
              <a:ext cx="175230"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120720" y="5379659"/>
              <a:ext cx="175230" cy="22784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24156" y="5108056"/>
              <a:ext cx="174084"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730176" y="4836452"/>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730176" y="5701057"/>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 name="Picture 7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730176" y="5387204"/>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 name="Picture 7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32466" y="5117109"/>
              <a:ext cx="175229" cy="22935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12" name="Picture 7" descr="C:\Users\whl\AppData\Local\Microsoft\Windows\Temporary Internet Files\Content.IE5\I12PZVM2\MC900421204[1].wmf"/>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2067774" y="2531851"/>
            <a:ext cx="718247" cy="931691"/>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12" descr="C:\Documents and Settings\polestar\Local Settings\Temporary Internet Files\Content.IE5\MFS7OD49\dglxasset[1].aspx"/>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2565911" y="1745164"/>
            <a:ext cx="1153911" cy="7931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76547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randombar(horizontal)">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安全保障</a:t>
            </a:r>
            <a:r>
              <a:rPr lang="en-US" altLang="zh-CN" dirty="0" smtClean="0">
                <a:solidFill>
                  <a:schemeClr val="bg1"/>
                </a:solidFill>
                <a:effectLst>
                  <a:outerShdw blurRad="38100" dist="38100" dir="2700000" algn="tl">
                    <a:srgbClr val="000000">
                      <a:alpha val="43137"/>
                    </a:srgbClr>
                  </a:outerShdw>
                </a:effectLst>
              </a:rPr>
              <a:t>—</a:t>
            </a:r>
            <a:r>
              <a:rPr lang="zh-CN" altLang="en-US" dirty="0" smtClean="0">
                <a:solidFill>
                  <a:schemeClr val="bg1"/>
                </a:solidFill>
                <a:effectLst>
                  <a:outerShdw blurRad="38100" dist="38100" dir="2700000" algn="tl">
                    <a:srgbClr val="000000">
                      <a:alpha val="43137"/>
                    </a:srgbClr>
                  </a:outerShdw>
                </a:effectLst>
              </a:rPr>
              <a:t>安全体系与用户安全管理</a:t>
            </a:r>
            <a:endParaRPr lang="zh-CN" altLang="en-US" dirty="0">
              <a:solidFill>
                <a:schemeClr val="bg1"/>
              </a:solidFill>
              <a:effectLst>
                <a:outerShdw blurRad="38100" dist="38100" dir="2700000" algn="tl">
                  <a:srgbClr val="000000">
                    <a:alpha val="43137"/>
                  </a:srgbClr>
                </a:outerShdw>
              </a:effectLst>
            </a:endParaRPr>
          </a:p>
        </p:txBody>
      </p:sp>
      <p:sp>
        <p:nvSpPr>
          <p:cNvPr id="22" name="TextBox 21"/>
          <p:cNvSpPr txBox="1"/>
          <p:nvPr/>
        </p:nvSpPr>
        <p:spPr>
          <a:xfrm>
            <a:off x="142844" y="1071546"/>
            <a:ext cx="4251026" cy="371961"/>
          </a:xfrm>
          <a:prstGeom prst="rect">
            <a:avLst/>
          </a:prstGeom>
          <a:noFill/>
        </p:spPr>
        <p:txBody>
          <a:bodyPr wrap="square" rtlCol="0">
            <a:spAutoFit/>
          </a:bodyPr>
          <a:lstStyle/>
          <a:p>
            <a:pPr marL="625475" lvl="1" indent="-266700" eaLnBrk="0" hangingPunct="0">
              <a:lnSpc>
                <a:spcPct val="150000"/>
              </a:lnSpc>
              <a:spcBef>
                <a:spcPts val="300"/>
              </a:spcBef>
              <a:spcAft>
                <a:spcPts val="300"/>
              </a:spcAft>
              <a:buFontTx/>
              <a:buChar char="–"/>
            </a:pPr>
            <a:endParaRPr lang="zh-CN" altLang="en-US" sz="1400" dirty="0">
              <a:solidFill>
                <a:srgbClr val="333333"/>
              </a:solidFill>
              <a:latin typeface="Verdana" pitchFamily="34" charset="0"/>
              <a:ea typeface="微软雅黑" pitchFamily="34" charset="-122"/>
              <a:sym typeface="Arial" pitchFamily="34" charset="0"/>
            </a:endParaRPr>
          </a:p>
        </p:txBody>
      </p:sp>
      <p:pic>
        <p:nvPicPr>
          <p:cNvPr id="737282" name="Picture 2" descr="C:\Users\YanBingheng\Desktop\图片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79538" y="1000296"/>
            <a:ext cx="2986320" cy="2930436"/>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p:cNvPicPr>
            <a:picLocks noChangeAspect="1" noChangeArrowheads="1"/>
          </p:cNvPicPr>
          <p:nvPr/>
        </p:nvPicPr>
        <p:blipFill>
          <a:blip r:embed="rId4" cstate="print"/>
          <a:srcRect/>
          <a:stretch>
            <a:fillRect/>
          </a:stretch>
        </p:blipFill>
        <p:spPr bwMode="auto">
          <a:xfrm>
            <a:off x="5379538" y="4037606"/>
            <a:ext cx="2986320" cy="2280052"/>
          </a:xfrm>
          <a:prstGeom prst="rect">
            <a:avLst/>
          </a:prstGeom>
          <a:noFill/>
          <a:ln w="9525">
            <a:noFill/>
            <a:miter lim="800000"/>
            <a:headEnd/>
            <a:tailEnd/>
          </a:ln>
          <a:effectLst/>
        </p:spPr>
      </p:pic>
      <p:sp>
        <p:nvSpPr>
          <p:cNvPr id="26" name="TextBox 25"/>
          <p:cNvSpPr txBox="1"/>
          <p:nvPr/>
        </p:nvSpPr>
        <p:spPr>
          <a:xfrm>
            <a:off x="142844" y="1071546"/>
            <a:ext cx="4949856" cy="5170646"/>
          </a:xfrm>
          <a:prstGeom prst="rect">
            <a:avLst/>
          </a:prstGeom>
          <a:solidFill>
            <a:schemeClr val="tx2">
              <a:lumMod val="75000"/>
            </a:schemeClr>
          </a:solidFill>
        </p:spPr>
        <p:txBody>
          <a:bodyPr wrap="square" rtlCol="0">
            <a:spAutoFit/>
          </a:bodyPr>
          <a:lstStyle/>
          <a:p>
            <a:pPr marL="0" lvl="1" eaLnBrk="0" hangingPunct="0">
              <a:lnSpc>
                <a:spcPct val="150000"/>
              </a:lnSpc>
              <a:buFont typeface="Wingdings" pitchFamily="2" charset="2"/>
              <a:buChar char="l"/>
            </a:pPr>
            <a:r>
              <a:rPr lang="zh-CN" altLang="en-US" sz="2000" b="1" dirty="0" smtClean="0">
                <a:solidFill>
                  <a:schemeClr val="bg1"/>
                </a:solidFill>
                <a:ea typeface="微软雅黑" pitchFamily="34" charset="-122"/>
              </a:rPr>
              <a:t>完整的安全体系</a:t>
            </a:r>
            <a:endParaRPr lang="en-US" altLang="zh-CN" sz="2000" b="1" dirty="0" smtClean="0">
              <a:solidFill>
                <a:schemeClr val="bg1"/>
              </a:solidFill>
              <a:ea typeface="微软雅黑" pitchFamily="34" charset="-122"/>
            </a:endParaRPr>
          </a:p>
          <a:p>
            <a:pPr marL="457200" lvl="3" eaLnBrk="0" hangingPunct="0">
              <a:lnSpc>
                <a:spcPct val="150000"/>
              </a:lnSpc>
              <a:buFont typeface="Wingdings" pitchFamily="2" charset="2"/>
              <a:buChar char="ü"/>
            </a:pPr>
            <a:r>
              <a:rPr lang="zh-CN" altLang="en-US" sz="2000" dirty="0" smtClean="0">
                <a:solidFill>
                  <a:schemeClr val="bg1"/>
                </a:solidFill>
                <a:ea typeface="微软雅黑" pitchFamily="34" charset="-122"/>
              </a:rPr>
              <a:t>涵盖数据安全、网络安全、平台环境以及用户安全</a:t>
            </a:r>
            <a:endParaRPr lang="en-US" altLang="zh-CN" sz="2000" dirty="0" smtClean="0">
              <a:solidFill>
                <a:schemeClr val="bg1"/>
              </a:solidFill>
              <a:ea typeface="微软雅黑" pitchFamily="34" charset="-122"/>
            </a:endParaRPr>
          </a:p>
          <a:p>
            <a:pPr marL="457200" lvl="3" eaLnBrk="0" hangingPunct="0">
              <a:lnSpc>
                <a:spcPct val="150000"/>
              </a:lnSpc>
              <a:buFont typeface="Wingdings" pitchFamily="2" charset="2"/>
              <a:buChar char="ü"/>
            </a:pPr>
            <a:r>
              <a:rPr lang="zh-CN" altLang="en-US" sz="2000" dirty="0" smtClean="0">
                <a:solidFill>
                  <a:schemeClr val="bg1"/>
                </a:solidFill>
                <a:ea typeface="微软雅黑" pitchFamily="34" charset="-122"/>
              </a:rPr>
              <a:t>提供完整的解决方案，</a:t>
            </a:r>
            <a:r>
              <a:rPr lang="zh-CN" altLang="en-US" sz="2000" dirty="0">
                <a:solidFill>
                  <a:schemeClr val="bg1"/>
                </a:solidFill>
                <a:ea typeface="微软雅黑" pitchFamily="34" charset="-122"/>
              </a:rPr>
              <a:t>关键技术</a:t>
            </a:r>
            <a:r>
              <a:rPr lang="zh-CN" altLang="en-US" sz="2000" dirty="0" smtClean="0">
                <a:solidFill>
                  <a:schemeClr val="bg1"/>
                </a:solidFill>
                <a:ea typeface="微软雅黑" pitchFamily="34" charset="-122"/>
              </a:rPr>
              <a:t>包括用户安全管理、虚机运行时完整性保证、资源安全隔离以及镜像安全管理</a:t>
            </a:r>
            <a:endParaRPr lang="en-US" altLang="zh-CN" sz="2000" dirty="0" smtClean="0">
              <a:solidFill>
                <a:schemeClr val="bg1"/>
              </a:solidFill>
              <a:ea typeface="微软雅黑" pitchFamily="34" charset="-122"/>
            </a:endParaRPr>
          </a:p>
          <a:p>
            <a:pPr marL="0" lvl="1" eaLnBrk="0" hangingPunct="0">
              <a:lnSpc>
                <a:spcPct val="150000"/>
              </a:lnSpc>
              <a:buFont typeface="Wingdings" pitchFamily="2" charset="2"/>
              <a:buChar char="l"/>
            </a:pPr>
            <a:r>
              <a:rPr lang="zh-CN" altLang="en-US" sz="2000" b="1" dirty="0" smtClean="0">
                <a:solidFill>
                  <a:schemeClr val="bg1"/>
                </a:solidFill>
                <a:ea typeface="微软雅黑" pitchFamily="34" charset="-122"/>
              </a:rPr>
              <a:t>用户安全管理</a:t>
            </a:r>
            <a:endParaRPr lang="en-US" altLang="zh-CN" sz="2000" b="1" dirty="0" smtClean="0">
              <a:solidFill>
                <a:schemeClr val="bg1"/>
              </a:solidFill>
              <a:ea typeface="微软雅黑" pitchFamily="34" charset="-122"/>
            </a:endParaRPr>
          </a:p>
          <a:p>
            <a:pPr marL="457200" lvl="3" eaLnBrk="0" hangingPunct="0">
              <a:lnSpc>
                <a:spcPct val="150000"/>
              </a:lnSpc>
              <a:buFont typeface="Wingdings" pitchFamily="2" charset="2"/>
              <a:buChar char="ü"/>
            </a:pPr>
            <a:r>
              <a:rPr lang="zh-CN" altLang="en-US" sz="2000" dirty="0" smtClean="0">
                <a:solidFill>
                  <a:schemeClr val="bg1"/>
                </a:solidFill>
                <a:latin typeface="黑体"/>
                <a:ea typeface="微软雅黑" pitchFamily="34" charset="-122"/>
              </a:rPr>
              <a:t>按照云</a:t>
            </a:r>
            <a:r>
              <a:rPr lang="zh-CN" altLang="en-US" sz="2000" dirty="0">
                <a:solidFill>
                  <a:schemeClr val="bg1"/>
                </a:solidFill>
                <a:latin typeface="黑体"/>
                <a:ea typeface="微软雅黑" pitchFamily="34" charset="-122"/>
              </a:rPr>
              <a:t>服务层次、所</a:t>
            </a:r>
            <a:r>
              <a:rPr lang="zh-CN" altLang="en-US" sz="2000" dirty="0" smtClean="0">
                <a:solidFill>
                  <a:schemeClr val="bg1"/>
                </a:solidFill>
                <a:latin typeface="黑体"/>
                <a:ea typeface="微软雅黑" pitchFamily="34" charset="-122"/>
              </a:rPr>
              <a:t>属组</a:t>
            </a:r>
            <a:r>
              <a:rPr lang="zh-CN" altLang="en-US" sz="2000" dirty="0">
                <a:solidFill>
                  <a:schemeClr val="bg1"/>
                </a:solidFill>
                <a:latin typeface="黑体"/>
                <a:ea typeface="微软雅黑" pitchFamily="34" charset="-122"/>
              </a:rPr>
              <a:t>、</a:t>
            </a:r>
            <a:r>
              <a:rPr lang="zh-CN" altLang="en-US" sz="2000" dirty="0" smtClean="0">
                <a:solidFill>
                  <a:schemeClr val="bg1"/>
                </a:solidFill>
                <a:latin typeface="黑体"/>
                <a:ea typeface="微软雅黑" pitchFamily="34" charset="-122"/>
              </a:rPr>
              <a:t>所有权限进行用户类别划分</a:t>
            </a:r>
            <a:endParaRPr lang="en-US" altLang="zh-CN" sz="2000" dirty="0" smtClean="0">
              <a:solidFill>
                <a:schemeClr val="bg1"/>
              </a:solidFill>
              <a:ea typeface="微软雅黑" pitchFamily="34" charset="-122"/>
            </a:endParaRPr>
          </a:p>
          <a:p>
            <a:pPr marL="457200" lvl="3" eaLnBrk="0" hangingPunct="0">
              <a:lnSpc>
                <a:spcPct val="150000"/>
              </a:lnSpc>
              <a:buFont typeface="Wingdings" pitchFamily="2" charset="2"/>
              <a:buChar char="ü"/>
            </a:pPr>
            <a:r>
              <a:rPr lang="zh-CN" altLang="en-US" sz="2000" dirty="0" smtClean="0">
                <a:solidFill>
                  <a:schemeClr val="bg1"/>
                </a:solidFill>
                <a:ea typeface="微软雅黑" pitchFamily="34" charset="-122"/>
              </a:rPr>
              <a:t>分级的用户安全策略</a:t>
            </a:r>
            <a:endParaRPr lang="en-US" altLang="zh-CN" sz="2000" dirty="0" smtClean="0">
              <a:solidFill>
                <a:schemeClr val="bg1"/>
              </a:solidFill>
              <a:ea typeface="微软雅黑" pitchFamily="34" charset="-122"/>
            </a:endParaRPr>
          </a:p>
          <a:p>
            <a:pPr marL="457200" lvl="3" eaLnBrk="0" hangingPunct="0">
              <a:lnSpc>
                <a:spcPct val="150000"/>
              </a:lnSpc>
              <a:buFont typeface="Wingdings" pitchFamily="2" charset="2"/>
              <a:buChar char="ü"/>
            </a:pPr>
            <a:r>
              <a:rPr lang="zh-CN" altLang="en-US" sz="2000" dirty="0" smtClean="0">
                <a:solidFill>
                  <a:schemeClr val="bg1"/>
                </a:solidFill>
                <a:ea typeface="微软雅黑" pitchFamily="34" charset="-122"/>
              </a:rPr>
              <a:t>统一访问控制</a:t>
            </a:r>
            <a:endParaRPr lang="zh-CN" altLang="en-US" sz="1600" dirty="0">
              <a:solidFill>
                <a:schemeClr val="bg1"/>
              </a:solidFill>
              <a:latin typeface="Verdana" pitchFamily="34" charset="0"/>
              <a:ea typeface="微软雅黑" pitchFamily="34" charset="-122"/>
              <a:sym typeface="Arial" pitchFamily="34" charset="0"/>
            </a:endParaRPr>
          </a:p>
        </p:txBody>
      </p:sp>
    </p:spTree>
    <p:extLst>
      <p:ext uri="{BB962C8B-B14F-4D97-AF65-F5344CB8AC3E}">
        <p14:creationId xmlns:p14="http://schemas.microsoft.com/office/powerpoint/2010/main" xmlns="" val="41342909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安全保障</a:t>
            </a:r>
            <a:r>
              <a:rPr lang="en-US" altLang="zh-CN" dirty="0" smtClean="0">
                <a:solidFill>
                  <a:schemeClr val="bg1"/>
                </a:solidFill>
                <a:effectLst>
                  <a:outerShdw blurRad="38100" dist="38100" dir="2700000" algn="tl">
                    <a:srgbClr val="000000">
                      <a:alpha val="43137"/>
                    </a:srgbClr>
                  </a:outerShdw>
                </a:effectLst>
              </a:rPr>
              <a:t>—</a:t>
            </a:r>
            <a:r>
              <a:rPr lang="zh-CN" altLang="en-US" dirty="0">
                <a:solidFill>
                  <a:schemeClr val="bg1"/>
                </a:solidFill>
                <a:effectLst>
                  <a:outerShdw blurRad="38100" dist="38100" dir="2700000" algn="tl">
                    <a:srgbClr val="000000">
                      <a:alpha val="43137"/>
                    </a:srgbClr>
                  </a:outerShdw>
                </a:effectLst>
              </a:rPr>
              <a:t>虚拟平台运行时完整性</a:t>
            </a:r>
            <a:r>
              <a:rPr lang="zh-CN" altLang="en-US" dirty="0" smtClean="0">
                <a:solidFill>
                  <a:schemeClr val="bg1"/>
                </a:solidFill>
                <a:effectLst>
                  <a:outerShdw blurRad="38100" dist="38100" dir="2700000" algn="tl">
                    <a:srgbClr val="000000">
                      <a:alpha val="43137"/>
                    </a:srgbClr>
                  </a:outerShdw>
                </a:effectLst>
              </a:rPr>
              <a:t>保证</a:t>
            </a:r>
            <a:endParaRPr lang="zh-CN" altLang="en-US" dirty="0">
              <a:solidFill>
                <a:schemeClr val="bg1"/>
              </a:solidFill>
              <a:effectLst>
                <a:outerShdw blurRad="38100" dist="38100" dir="2700000" algn="tl">
                  <a:srgbClr val="000000">
                    <a:alpha val="43137"/>
                  </a:srgbClr>
                </a:outerShdw>
              </a:effectLst>
            </a:endParaRPr>
          </a:p>
        </p:txBody>
      </p:sp>
      <p:sp>
        <p:nvSpPr>
          <p:cNvPr id="3" name="TextBox 2"/>
          <p:cNvSpPr txBox="1"/>
          <p:nvPr/>
        </p:nvSpPr>
        <p:spPr>
          <a:xfrm>
            <a:off x="285720" y="1000108"/>
            <a:ext cx="8572560" cy="2400657"/>
          </a:xfrm>
          <a:prstGeom prst="rect">
            <a:avLst/>
          </a:prstGeom>
          <a:solidFill>
            <a:schemeClr val="tx2">
              <a:lumMod val="75000"/>
            </a:schemeClr>
          </a:solidFill>
        </p:spPr>
        <p:txBody>
          <a:bodyPr wrap="square" rtlCol="0">
            <a:spAutoFit/>
          </a:bodyPr>
          <a:lstStyle/>
          <a:p>
            <a:pPr marL="0" lvl="1">
              <a:lnSpc>
                <a:spcPct val="150000"/>
              </a:lnSpc>
              <a:buFont typeface="Wingdings" pitchFamily="2" charset="2"/>
              <a:buChar char="l"/>
            </a:pPr>
            <a:r>
              <a:rPr lang="zh-CN" altLang="en-US" sz="2000" dirty="0" smtClean="0">
                <a:solidFill>
                  <a:schemeClr val="bg1"/>
                </a:solidFill>
                <a:ea typeface="微软雅黑" pitchFamily="34" charset="-122"/>
              </a:rPr>
              <a:t>虚拟机监控器静态分析技术；</a:t>
            </a:r>
            <a:endParaRPr lang="en-US" altLang="zh-CN" sz="2000" dirty="0" smtClean="0">
              <a:solidFill>
                <a:schemeClr val="bg1"/>
              </a:solidFill>
              <a:ea typeface="微软雅黑" pitchFamily="34" charset="-122"/>
            </a:endParaRPr>
          </a:p>
          <a:p>
            <a:pPr marL="0" lvl="1">
              <a:lnSpc>
                <a:spcPct val="150000"/>
              </a:lnSpc>
              <a:buFont typeface="Wingdings" pitchFamily="2" charset="2"/>
              <a:buChar char="l"/>
            </a:pPr>
            <a:r>
              <a:rPr lang="zh-CN" altLang="en-US" sz="2000" dirty="0" smtClean="0">
                <a:solidFill>
                  <a:schemeClr val="bg1"/>
                </a:solidFill>
                <a:ea typeface="微软雅黑" pitchFamily="34" charset="-122"/>
              </a:rPr>
              <a:t>基于</a:t>
            </a:r>
            <a:r>
              <a:rPr lang="en-US" sz="2000" dirty="0" smtClean="0">
                <a:solidFill>
                  <a:schemeClr val="bg1"/>
                </a:solidFill>
                <a:ea typeface="微软雅黑" pitchFamily="34" charset="-122"/>
              </a:rPr>
              <a:t>TPM</a:t>
            </a:r>
            <a:r>
              <a:rPr lang="zh-CN" altLang="en-US" sz="2000" dirty="0" smtClean="0">
                <a:solidFill>
                  <a:schemeClr val="bg1"/>
                </a:solidFill>
                <a:ea typeface="微软雅黑" pitchFamily="34" charset="-122"/>
              </a:rPr>
              <a:t>和</a:t>
            </a:r>
            <a:r>
              <a:rPr lang="en-US" sz="2000" dirty="0" smtClean="0">
                <a:solidFill>
                  <a:schemeClr val="bg1"/>
                </a:solidFill>
                <a:ea typeface="微软雅黑" pitchFamily="34" charset="-122"/>
              </a:rPr>
              <a:t>IPMI</a:t>
            </a:r>
            <a:r>
              <a:rPr lang="zh-CN" altLang="en-US" sz="2000" dirty="0" smtClean="0">
                <a:solidFill>
                  <a:schemeClr val="bg1"/>
                </a:solidFill>
                <a:ea typeface="微软雅黑" pitchFamily="34" charset="-122"/>
              </a:rPr>
              <a:t>的平台完整性远程验证技术；</a:t>
            </a:r>
            <a:endParaRPr lang="en-US" altLang="zh-CN" sz="2000" dirty="0" smtClean="0">
              <a:solidFill>
                <a:schemeClr val="bg1"/>
              </a:solidFill>
              <a:ea typeface="微软雅黑" pitchFamily="34" charset="-122"/>
            </a:endParaRPr>
          </a:p>
          <a:p>
            <a:pPr marL="0" lvl="1">
              <a:lnSpc>
                <a:spcPct val="150000"/>
              </a:lnSpc>
              <a:buFont typeface="Wingdings" pitchFamily="2" charset="2"/>
              <a:buChar char="l"/>
            </a:pPr>
            <a:r>
              <a:rPr lang="zh-CN" altLang="en-US" sz="2000" dirty="0" smtClean="0">
                <a:solidFill>
                  <a:schemeClr val="bg1"/>
                </a:solidFill>
                <a:ea typeface="微软雅黑" pitchFamily="34" charset="-122"/>
              </a:rPr>
              <a:t>管理域虚拟机完整性度量技术</a:t>
            </a:r>
            <a:endParaRPr lang="en-US" altLang="zh-CN" sz="2000" dirty="0" smtClean="0">
              <a:solidFill>
                <a:schemeClr val="bg1"/>
              </a:solidFill>
              <a:latin typeface="黑体"/>
              <a:ea typeface="微软雅黑" pitchFamily="34" charset="-122"/>
            </a:endParaRPr>
          </a:p>
          <a:p>
            <a:pPr marL="0" lvl="1">
              <a:lnSpc>
                <a:spcPct val="150000"/>
              </a:lnSpc>
              <a:buFont typeface="Wingdings" pitchFamily="2" charset="2"/>
              <a:buChar char="l"/>
            </a:pPr>
            <a:r>
              <a:rPr lang="zh-CN" altLang="en-US" sz="2000" dirty="0" smtClean="0">
                <a:solidFill>
                  <a:schemeClr val="bg1"/>
                </a:solidFill>
                <a:latin typeface="黑体"/>
                <a:ea typeface="微软雅黑" pitchFamily="34" charset="-122"/>
              </a:rPr>
              <a:t>虚拟平台运行时的可信性，即管理域运行时的完整性、虚拟机监控器（</a:t>
            </a:r>
            <a:r>
              <a:rPr lang="en-US" altLang="zh-CN" sz="2000" dirty="0" smtClean="0">
                <a:solidFill>
                  <a:schemeClr val="bg1"/>
                </a:solidFill>
                <a:latin typeface="黑体"/>
                <a:ea typeface="微软雅黑" pitchFamily="34" charset="-122"/>
              </a:rPr>
              <a:t>hypervisor</a:t>
            </a:r>
            <a:r>
              <a:rPr lang="zh-CN" altLang="en-US" sz="2000" dirty="0" smtClean="0">
                <a:solidFill>
                  <a:schemeClr val="bg1"/>
                </a:solidFill>
                <a:latin typeface="黑体"/>
                <a:ea typeface="微软雅黑" pitchFamily="34" charset="-122"/>
              </a:rPr>
              <a:t>）的运行时完整性、客户域运行时的完整性。</a:t>
            </a:r>
            <a:endParaRPr lang="en-US" altLang="zh-CN" sz="2000" dirty="0" smtClean="0">
              <a:solidFill>
                <a:schemeClr val="bg1"/>
              </a:solidFill>
              <a:latin typeface="黑体"/>
              <a:ea typeface="微软雅黑" pitchFamily="34" charset="-122"/>
            </a:endParaRPr>
          </a:p>
        </p:txBody>
      </p:sp>
      <p:graphicFrame>
        <p:nvGraphicFramePr>
          <p:cNvPr id="4" name="Object 1"/>
          <p:cNvGraphicFramePr>
            <a:graphicFrameLocks noChangeAspect="1"/>
          </p:cNvGraphicFramePr>
          <p:nvPr>
            <p:extLst>
              <p:ext uri="{D42A27DB-BD31-4B8C-83A1-F6EECF244321}">
                <p14:modId xmlns:p14="http://schemas.microsoft.com/office/powerpoint/2010/main" xmlns="" val="1089124389"/>
              </p:ext>
            </p:extLst>
          </p:nvPr>
        </p:nvGraphicFramePr>
        <p:xfrm>
          <a:off x="500034" y="3515602"/>
          <a:ext cx="7977591" cy="3033108"/>
        </p:xfrm>
        <a:graphic>
          <a:graphicData uri="http://schemas.openxmlformats.org/presentationml/2006/ole">
            <p:oleObj spid="_x0000_s738384" name="Visio" r:id="rId4" imgW="6136767" imgH="3113430" progId="Visio.Drawing.11">
              <p:embed/>
            </p:oleObj>
          </a:graphicData>
        </a:graphic>
      </p:graphicFrame>
    </p:spTree>
    <p:extLst>
      <p:ext uri="{BB962C8B-B14F-4D97-AF65-F5344CB8AC3E}">
        <p14:creationId xmlns:p14="http://schemas.microsoft.com/office/powerpoint/2010/main" xmlns="" val="21547692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安全保障</a:t>
            </a:r>
            <a:r>
              <a:rPr lang="en-US" altLang="zh-CN" dirty="0" smtClean="0">
                <a:solidFill>
                  <a:schemeClr val="bg1"/>
                </a:solidFill>
                <a:effectLst>
                  <a:outerShdw blurRad="38100" dist="38100" dir="2700000" algn="tl">
                    <a:srgbClr val="000000">
                      <a:alpha val="43137"/>
                    </a:srgbClr>
                  </a:outerShdw>
                </a:effectLst>
              </a:rPr>
              <a:t>—</a:t>
            </a:r>
            <a:r>
              <a:rPr lang="zh-CN" altLang="en-US" dirty="0">
                <a:solidFill>
                  <a:schemeClr val="bg1"/>
                </a:solidFill>
                <a:effectLst>
                  <a:outerShdw blurRad="38100" dist="38100" dir="2700000" algn="tl">
                    <a:srgbClr val="000000">
                      <a:alpha val="43137"/>
                    </a:srgbClr>
                  </a:outerShdw>
                </a:effectLst>
              </a:rPr>
              <a:t>资源安全</a:t>
            </a:r>
            <a:r>
              <a:rPr lang="zh-CN" altLang="en-US" dirty="0" smtClean="0">
                <a:solidFill>
                  <a:schemeClr val="bg1"/>
                </a:solidFill>
                <a:effectLst>
                  <a:outerShdw blurRad="38100" dist="38100" dir="2700000" algn="tl">
                    <a:srgbClr val="000000">
                      <a:alpha val="43137"/>
                    </a:srgbClr>
                  </a:outerShdw>
                </a:effectLst>
              </a:rPr>
              <a:t>隔离</a:t>
            </a:r>
            <a:endParaRPr lang="zh-CN" altLang="en-US" dirty="0">
              <a:solidFill>
                <a:schemeClr val="bg1"/>
              </a:solidFill>
              <a:effectLst>
                <a:outerShdw blurRad="38100" dist="38100" dir="2700000" algn="tl">
                  <a:srgbClr val="000000">
                    <a:alpha val="43137"/>
                  </a:srgbClr>
                </a:outerShdw>
              </a:effectLst>
            </a:endParaRPr>
          </a:p>
        </p:txBody>
      </p:sp>
      <p:sp>
        <p:nvSpPr>
          <p:cNvPr id="4" name="TextBox 3"/>
          <p:cNvSpPr txBox="1"/>
          <p:nvPr/>
        </p:nvSpPr>
        <p:spPr>
          <a:xfrm>
            <a:off x="241300" y="928670"/>
            <a:ext cx="4533900" cy="5446730"/>
          </a:xfrm>
          <a:prstGeom prst="rect">
            <a:avLst/>
          </a:prstGeom>
          <a:solidFill>
            <a:schemeClr val="tx2">
              <a:lumMod val="75000"/>
            </a:schemeClr>
          </a:solidFill>
        </p:spPr>
        <p:txBody>
          <a:bodyPr wrap="square" rtlCol="0">
            <a:spAutoFit/>
          </a:bodyPr>
          <a:lstStyle/>
          <a:p>
            <a:pPr>
              <a:lnSpc>
                <a:spcPct val="150000"/>
              </a:lnSpc>
              <a:buFont typeface="Wingdings" pitchFamily="2" charset="2"/>
              <a:buChar char="l"/>
            </a:pPr>
            <a:r>
              <a:rPr lang="en-US" b="1" dirty="0" smtClean="0">
                <a:solidFill>
                  <a:schemeClr val="bg1"/>
                </a:solidFill>
                <a:ea typeface="微软雅黑" pitchFamily="34" charset="-122"/>
              </a:rPr>
              <a:t>I/O</a:t>
            </a:r>
            <a:r>
              <a:rPr lang="zh-CN" altLang="en-US" b="1" dirty="0" smtClean="0">
                <a:solidFill>
                  <a:schemeClr val="bg1"/>
                </a:solidFill>
                <a:ea typeface="微软雅黑" pitchFamily="34" charset="-122"/>
              </a:rPr>
              <a:t>隔离策略</a:t>
            </a:r>
            <a:endParaRPr lang="en-US" altLang="zh-CN" b="1" dirty="0" smtClean="0">
              <a:solidFill>
                <a:schemeClr val="bg1"/>
              </a:solidFill>
              <a:latin typeface="+mn-ea"/>
              <a:ea typeface="微软雅黑" pitchFamily="34" charset="-122"/>
            </a:endParaRPr>
          </a:p>
          <a:p>
            <a:pPr lvl="1">
              <a:lnSpc>
                <a:spcPct val="150000"/>
              </a:lnSpc>
              <a:buFont typeface="Wingdings" pitchFamily="2" charset="2"/>
              <a:buChar char="ü"/>
            </a:pPr>
            <a:r>
              <a:rPr lang="zh-CN" altLang="en-US" dirty="0" smtClean="0">
                <a:solidFill>
                  <a:schemeClr val="bg1"/>
                </a:solidFill>
                <a:latin typeface="+mn-ea"/>
                <a:ea typeface="微软雅黑" pitchFamily="34" charset="-122"/>
              </a:rPr>
              <a:t>对虚拟机</a:t>
            </a:r>
            <a:r>
              <a:rPr lang="en-US" altLang="en-US" dirty="0" smtClean="0">
                <a:solidFill>
                  <a:schemeClr val="bg1"/>
                </a:solidFill>
                <a:latin typeface="+mn-ea"/>
                <a:ea typeface="微软雅黑" pitchFamily="34" charset="-122"/>
              </a:rPr>
              <a:t>I/O</a:t>
            </a:r>
            <a:r>
              <a:rPr lang="zh-CN" altLang="en-US" dirty="0" smtClean="0">
                <a:solidFill>
                  <a:schemeClr val="bg1"/>
                </a:solidFill>
                <a:latin typeface="+mn-ea"/>
                <a:ea typeface="微软雅黑" pitchFamily="34" charset="-122"/>
              </a:rPr>
              <a:t>读写的关键路径上添加隔离器</a:t>
            </a:r>
            <a:r>
              <a:rPr lang="en-US" altLang="zh-CN" dirty="0" smtClean="0">
                <a:solidFill>
                  <a:schemeClr val="bg1"/>
                </a:solidFill>
                <a:latin typeface="+mn-ea"/>
                <a:ea typeface="微软雅黑" pitchFamily="34" charset="-122"/>
              </a:rPr>
              <a:t>,</a:t>
            </a:r>
            <a:r>
              <a:rPr lang="zh-CN" altLang="en-US" dirty="0" smtClean="0">
                <a:solidFill>
                  <a:schemeClr val="bg1"/>
                </a:solidFill>
                <a:latin typeface="+mn-ea"/>
                <a:ea typeface="微软雅黑" pitchFamily="34" charset="-122"/>
              </a:rPr>
              <a:t> 防止一个恶意用户的</a:t>
            </a:r>
            <a:r>
              <a:rPr lang="en-US" altLang="en-US" dirty="0" smtClean="0">
                <a:solidFill>
                  <a:schemeClr val="bg1"/>
                </a:solidFill>
                <a:latin typeface="+mn-ea"/>
                <a:ea typeface="微软雅黑" pitchFamily="34" charset="-122"/>
              </a:rPr>
              <a:t>I/O</a:t>
            </a:r>
            <a:r>
              <a:rPr lang="zh-CN" altLang="en-US" dirty="0" smtClean="0">
                <a:solidFill>
                  <a:schemeClr val="bg1"/>
                </a:solidFill>
                <a:latin typeface="+mn-ea"/>
                <a:ea typeface="微软雅黑" pitchFamily="34" charset="-122"/>
              </a:rPr>
              <a:t>读写影响其它虚拟机</a:t>
            </a:r>
            <a:r>
              <a:rPr lang="en-US" altLang="en-US" dirty="0" smtClean="0">
                <a:solidFill>
                  <a:schemeClr val="bg1"/>
                </a:solidFill>
                <a:latin typeface="+mn-ea"/>
                <a:ea typeface="微软雅黑" pitchFamily="34" charset="-122"/>
              </a:rPr>
              <a:t>I/O</a:t>
            </a:r>
            <a:r>
              <a:rPr lang="zh-CN" altLang="en-US" dirty="0" smtClean="0">
                <a:solidFill>
                  <a:schemeClr val="bg1"/>
                </a:solidFill>
                <a:latin typeface="+mn-ea"/>
                <a:ea typeface="微软雅黑" pitchFamily="34" charset="-122"/>
              </a:rPr>
              <a:t>。</a:t>
            </a:r>
            <a:endParaRPr lang="en-US" altLang="zh-CN" dirty="0" smtClean="0">
              <a:solidFill>
                <a:schemeClr val="bg1"/>
              </a:solidFill>
              <a:latin typeface="+mn-ea"/>
              <a:ea typeface="微软雅黑" pitchFamily="34" charset="-122"/>
            </a:endParaRPr>
          </a:p>
          <a:p>
            <a:pPr lvl="1">
              <a:lnSpc>
                <a:spcPct val="150000"/>
              </a:lnSpc>
              <a:buFont typeface="Wingdings" pitchFamily="2" charset="2"/>
              <a:buChar char="ü"/>
            </a:pPr>
            <a:r>
              <a:rPr lang="zh-CN" altLang="en-US" dirty="0" smtClean="0">
                <a:solidFill>
                  <a:schemeClr val="bg1"/>
                </a:solidFill>
                <a:latin typeface="+mn-ea"/>
                <a:ea typeface="微软雅黑" pitchFamily="34" charset="-122"/>
              </a:rPr>
              <a:t>针对各用户的虚拟集群，建立一个全局</a:t>
            </a:r>
            <a:r>
              <a:rPr lang="en-US" altLang="en-US" dirty="0" smtClean="0">
                <a:solidFill>
                  <a:schemeClr val="bg1"/>
                </a:solidFill>
                <a:latin typeface="+mn-ea"/>
                <a:ea typeface="微软雅黑" pitchFamily="34" charset="-122"/>
              </a:rPr>
              <a:t>I/O </a:t>
            </a:r>
            <a:r>
              <a:rPr lang="zh-CN" altLang="en-US" dirty="0" smtClean="0">
                <a:solidFill>
                  <a:schemeClr val="bg1"/>
                </a:solidFill>
                <a:latin typeface="+mn-ea"/>
                <a:ea typeface="微软雅黑" pitchFamily="34" charset="-122"/>
              </a:rPr>
              <a:t>调度器</a:t>
            </a:r>
            <a:r>
              <a:rPr lang="en-US" altLang="en-US" dirty="0" smtClean="0">
                <a:solidFill>
                  <a:schemeClr val="bg1"/>
                </a:solidFill>
                <a:latin typeface="+mn-ea"/>
                <a:ea typeface="微软雅黑" pitchFamily="34" charset="-122"/>
              </a:rPr>
              <a:t>/</a:t>
            </a:r>
            <a:r>
              <a:rPr lang="zh-CN" altLang="en-US" dirty="0" smtClean="0">
                <a:solidFill>
                  <a:schemeClr val="bg1"/>
                </a:solidFill>
                <a:latin typeface="+mn-ea"/>
                <a:ea typeface="微软雅黑" pitchFamily="34" charset="-122"/>
              </a:rPr>
              <a:t>隔离器，提供面向用户的</a:t>
            </a:r>
            <a:r>
              <a:rPr lang="en-US" altLang="en-US" dirty="0" smtClean="0">
                <a:solidFill>
                  <a:schemeClr val="bg1"/>
                </a:solidFill>
                <a:latin typeface="+mn-ea"/>
                <a:ea typeface="微软雅黑" pitchFamily="34" charset="-122"/>
              </a:rPr>
              <a:t>I/O</a:t>
            </a:r>
            <a:r>
              <a:rPr lang="zh-CN" altLang="en-US" dirty="0" smtClean="0">
                <a:solidFill>
                  <a:schemeClr val="bg1"/>
                </a:solidFill>
                <a:latin typeface="+mn-ea"/>
                <a:ea typeface="微软雅黑" pitchFamily="34" charset="-122"/>
              </a:rPr>
              <a:t>服务质量保证。</a:t>
            </a:r>
            <a:endParaRPr lang="en-US" altLang="zh-CN" dirty="0" smtClean="0">
              <a:solidFill>
                <a:schemeClr val="bg1"/>
              </a:solidFill>
              <a:latin typeface="+mn-ea"/>
              <a:ea typeface="微软雅黑" pitchFamily="34" charset="-122"/>
            </a:endParaRPr>
          </a:p>
          <a:p>
            <a:pPr>
              <a:lnSpc>
                <a:spcPct val="150000"/>
              </a:lnSpc>
              <a:buFont typeface="Wingdings" pitchFamily="2" charset="2"/>
              <a:buChar char="l"/>
            </a:pPr>
            <a:r>
              <a:rPr lang="en-US" altLang="zh-CN" b="1" dirty="0" smtClean="0">
                <a:solidFill>
                  <a:schemeClr val="bg1"/>
                </a:solidFill>
                <a:ea typeface="微软雅黑" pitchFamily="34" charset="-122"/>
              </a:rPr>
              <a:t>I/O</a:t>
            </a:r>
            <a:r>
              <a:rPr lang="zh-CN" altLang="en-US" b="1" dirty="0" smtClean="0">
                <a:solidFill>
                  <a:schemeClr val="bg1"/>
                </a:solidFill>
                <a:ea typeface="微软雅黑" pitchFamily="34" charset="-122"/>
              </a:rPr>
              <a:t>安全调度</a:t>
            </a:r>
            <a:endParaRPr lang="en-US" altLang="zh-CN" b="1" dirty="0" smtClean="0">
              <a:solidFill>
                <a:schemeClr val="bg1"/>
              </a:solidFill>
              <a:ea typeface="微软雅黑" pitchFamily="34" charset="-122"/>
            </a:endParaRPr>
          </a:p>
          <a:p>
            <a:pPr lvl="1">
              <a:lnSpc>
                <a:spcPct val="150000"/>
              </a:lnSpc>
              <a:buFont typeface="Wingdings" pitchFamily="2" charset="2"/>
              <a:buChar char="ü"/>
            </a:pPr>
            <a:r>
              <a:rPr lang="zh-CN" altLang="en-US" dirty="0" smtClean="0">
                <a:solidFill>
                  <a:schemeClr val="bg1"/>
                </a:solidFill>
                <a:latin typeface="+mn-ea"/>
                <a:ea typeface="微软雅黑" pitchFamily="34" charset="-122"/>
              </a:rPr>
              <a:t>针对不同的服务对各种能力（如计算能力）具有不同强度的需求，研究应用在线实时条件下其资源或能力动态需求变化规律的合理性及其容许的合理变动区间，防止间接性拒绝服务攻击。</a:t>
            </a:r>
            <a:endParaRPr lang="zh-CN" altLang="en-US" dirty="0">
              <a:solidFill>
                <a:schemeClr val="bg1"/>
              </a:solidFill>
              <a:latin typeface="+mn-ea"/>
              <a:ea typeface="微软雅黑" pitchFamily="34" charset="-122"/>
            </a:endParaRPr>
          </a:p>
        </p:txBody>
      </p:sp>
      <p:pic>
        <p:nvPicPr>
          <p:cNvPr id="6" name="图片 5" descr="aaa.jpg"/>
          <p:cNvPicPr>
            <a:picLocks noChangeAspect="1"/>
          </p:cNvPicPr>
          <p:nvPr/>
        </p:nvPicPr>
        <p:blipFill>
          <a:blip r:embed="rId3" cstate="print"/>
          <a:stretch>
            <a:fillRect/>
          </a:stretch>
        </p:blipFill>
        <p:spPr>
          <a:xfrm>
            <a:off x="4887912" y="927100"/>
            <a:ext cx="4067175" cy="5422900"/>
          </a:xfrm>
          <a:prstGeom prst="rect">
            <a:avLst/>
          </a:prstGeom>
        </p:spPr>
      </p:pic>
    </p:spTree>
    <p:extLst>
      <p:ext uri="{BB962C8B-B14F-4D97-AF65-F5344CB8AC3E}">
        <p14:creationId xmlns:p14="http://schemas.microsoft.com/office/powerpoint/2010/main" xmlns="" val="21547692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67" name="标题 1"/>
          <p:cNvSpPr txBox="1">
            <a:spLocks/>
          </p:cNvSpPr>
          <p:nvPr/>
        </p:nvSpPr>
        <p:spPr>
          <a:xfrm>
            <a:off x="467544" y="188640"/>
            <a:ext cx="7941568" cy="620688"/>
          </a:xfrm>
          <a:prstGeom prst="rect">
            <a:avLst/>
          </a:prstGeom>
        </p:spPr>
        <p:txBody>
          <a:bodyPr>
            <a:normAutofit/>
          </a:bodyPr>
          <a:lstStyle/>
          <a:p>
            <a:pPr lvl="0" eaLnBrk="0" hangingPunct="0">
              <a:lnSpc>
                <a:spcPct val="100000"/>
              </a:lnSpc>
              <a:buNone/>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云计算仍然备受瞩目</a:t>
            </a:r>
            <a:endParaRPr kumimoji="0" lang="zh-CN" altLang="en-US" sz="2800" b="1" i="0" u="none" strike="noStrike" kern="1200" cap="none" spc="0" normalizeH="0" baseline="0" noProof="0" dirty="0">
              <a:ln w="3175">
                <a:solidFill>
                  <a:schemeClr val="bg1"/>
                </a:solidFill>
              </a:ln>
              <a:solidFill>
                <a:schemeClr val="bg1"/>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sp>
        <p:nvSpPr>
          <p:cNvPr id="6" name="矩形 5"/>
          <p:cNvSpPr/>
          <p:nvPr/>
        </p:nvSpPr>
        <p:spPr>
          <a:xfrm>
            <a:off x="241300" y="1268760"/>
            <a:ext cx="4394324" cy="1938992"/>
          </a:xfrm>
          <a:prstGeom prst="rect">
            <a:avLst/>
          </a:prstGeom>
          <a:solidFill>
            <a:schemeClr val="tx2">
              <a:lumMod val="75000"/>
            </a:schemeClr>
          </a:solidFill>
        </p:spPr>
        <p:txBody>
          <a:bodyPr wrap="square">
            <a:spAutoFit/>
          </a:bodyPr>
          <a:lstStyle/>
          <a:p>
            <a:pPr marL="179388" indent="-179388" fontAlgn="auto">
              <a:lnSpc>
                <a:spcPct val="150000"/>
              </a:lnSpc>
              <a:spcBef>
                <a:spcPts val="0"/>
              </a:spcBef>
              <a:spcAft>
                <a:spcPts val="0"/>
              </a:spcAft>
              <a:buFont typeface="Arial" pitchFamily="34" charset="0"/>
              <a:buChar char="•"/>
              <a:defRPr/>
            </a:pPr>
            <a:r>
              <a:rPr lang="zh-CN" altLang="en-US" sz="2000" dirty="0" smtClean="0">
                <a:solidFill>
                  <a:schemeClr val="bg1"/>
                </a:solidFill>
                <a:latin typeface="微软雅黑" pitchFamily="34" charset="-122"/>
                <a:ea typeface="微软雅黑" pitchFamily="34" charset="-122"/>
              </a:rPr>
              <a:t>尽管在</a:t>
            </a:r>
            <a:r>
              <a:rPr lang="en-US" altLang="zh-CN" sz="2000" dirty="0" smtClean="0">
                <a:solidFill>
                  <a:schemeClr val="bg1"/>
                </a:solidFill>
                <a:latin typeface="微软雅黑" pitchFamily="34" charset="-122"/>
                <a:ea typeface="微软雅黑" pitchFamily="34" charset="-122"/>
              </a:rPr>
              <a:t>Gartner </a:t>
            </a:r>
            <a:r>
              <a:rPr lang="zh-CN" altLang="en-US" sz="2000" dirty="0" smtClean="0">
                <a:solidFill>
                  <a:schemeClr val="bg1"/>
                </a:solidFill>
                <a:latin typeface="微软雅黑" pitchFamily="34" charset="-122"/>
                <a:ea typeface="微软雅黑" pitchFamily="34" charset="-122"/>
              </a:rPr>
              <a:t>发布</a:t>
            </a:r>
            <a:r>
              <a:rPr lang="zh-CN" altLang="en-US" sz="2000" dirty="0">
                <a:solidFill>
                  <a:schemeClr val="bg1"/>
                </a:solidFill>
                <a:latin typeface="微软雅黑" pitchFamily="34" charset="-122"/>
                <a:ea typeface="微软雅黑" pitchFamily="34" charset="-122"/>
              </a:rPr>
              <a:t>的十大技术趋势中</a:t>
            </a:r>
            <a:r>
              <a:rPr lang="zh-CN" altLang="en-US" sz="2000" dirty="0" smtClean="0">
                <a:solidFill>
                  <a:schemeClr val="bg1"/>
                </a:solidFill>
                <a:latin typeface="微软雅黑" pitchFamily="34" charset="-122"/>
                <a:ea typeface="微软雅黑" pitchFamily="34" charset="-122"/>
              </a:rPr>
              <a:t>，云计算已经从</a:t>
            </a:r>
            <a:r>
              <a:rPr lang="en-US" altLang="zh-CN" sz="2000" dirty="0" smtClean="0">
                <a:solidFill>
                  <a:schemeClr val="bg1"/>
                </a:solidFill>
                <a:latin typeface="微软雅黑" pitchFamily="34" charset="-122"/>
                <a:ea typeface="微软雅黑" pitchFamily="34" charset="-122"/>
              </a:rPr>
              <a:t>10/11</a:t>
            </a:r>
            <a:r>
              <a:rPr lang="zh-CN" altLang="en-US" sz="2000" dirty="0">
                <a:solidFill>
                  <a:schemeClr val="bg1"/>
                </a:solidFill>
                <a:latin typeface="微软雅黑" pitchFamily="34" charset="-122"/>
                <a:ea typeface="微软雅黑" pitchFamily="34" charset="-122"/>
              </a:rPr>
              <a:t>年连续位列</a:t>
            </a:r>
            <a:r>
              <a:rPr lang="zh-CN" altLang="en-US" sz="2000" dirty="0" smtClean="0">
                <a:solidFill>
                  <a:schemeClr val="bg1"/>
                </a:solidFill>
                <a:latin typeface="微软雅黑" pitchFamily="34" charset="-122"/>
                <a:ea typeface="微软雅黑" pitchFamily="34" charset="-122"/>
              </a:rPr>
              <a:t>第一位，下落为第</a:t>
            </a:r>
            <a:r>
              <a:rPr lang="en-US" altLang="zh-CN" sz="2000" dirty="0" smtClean="0">
                <a:solidFill>
                  <a:schemeClr val="bg1"/>
                </a:solidFill>
                <a:latin typeface="微软雅黑" pitchFamily="34" charset="-122"/>
                <a:ea typeface="微软雅黑" pitchFamily="34" charset="-122"/>
              </a:rPr>
              <a:t>10</a:t>
            </a:r>
            <a:r>
              <a:rPr lang="zh-CN" altLang="en-US" sz="2000" dirty="0" smtClean="0">
                <a:solidFill>
                  <a:schemeClr val="bg1"/>
                </a:solidFill>
                <a:latin typeface="微软雅黑" pitchFamily="34" charset="-122"/>
                <a:ea typeface="微软雅黑" pitchFamily="34" charset="-122"/>
              </a:rPr>
              <a:t>位，仍然是</a:t>
            </a:r>
            <a:r>
              <a:rPr lang="en-US" altLang="zh-CN" sz="2000" dirty="0" smtClean="0">
                <a:solidFill>
                  <a:schemeClr val="bg1"/>
                </a:solidFill>
                <a:latin typeface="微软雅黑" pitchFamily="34" charset="-122"/>
                <a:ea typeface="微软雅黑" pitchFamily="34" charset="-122"/>
              </a:rPr>
              <a:t>IT</a:t>
            </a:r>
            <a:r>
              <a:rPr lang="zh-CN" altLang="en-US" sz="2000" dirty="0" smtClean="0">
                <a:solidFill>
                  <a:schemeClr val="bg1"/>
                </a:solidFill>
                <a:latin typeface="微软雅黑" pitchFamily="34" charset="-122"/>
                <a:ea typeface="微软雅黑" pitchFamily="34" charset="-122"/>
              </a:rPr>
              <a:t>产业的热点之一。</a:t>
            </a:r>
            <a:endParaRPr lang="en-US" altLang="zh-CN" sz="2000" dirty="0" smtClean="0">
              <a:solidFill>
                <a:schemeClr val="bg1"/>
              </a:solidFill>
              <a:latin typeface="微软雅黑" pitchFamily="34" charset="-122"/>
              <a:ea typeface="微软雅黑" pitchFamily="34" charset="-122"/>
            </a:endParaRPr>
          </a:p>
        </p:txBody>
      </p:sp>
      <p:pic>
        <p:nvPicPr>
          <p:cNvPr id="7" name="图片 6" descr="http://www.aliresearch.com/attachment/cms_article/Mon_1203/1409_867d41fc9ed8b01.pn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645024"/>
            <a:ext cx="3960440" cy="2664296"/>
          </a:xfrm>
          <a:prstGeom prst="rect">
            <a:avLst/>
          </a:prstGeom>
          <a:noFill/>
          <a:ln>
            <a:noFill/>
          </a:ln>
        </p:spPr>
      </p:pic>
      <p:sp>
        <p:nvSpPr>
          <p:cNvPr id="8" name="矩形 7"/>
          <p:cNvSpPr/>
          <p:nvPr/>
        </p:nvSpPr>
        <p:spPr>
          <a:xfrm>
            <a:off x="4607496" y="4077072"/>
            <a:ext cx="4358704" cy="1938992"/>
          </a:xfrm>
          <a:prstGeom prst="rect">
            <a:avLst/>
          </a:prstGeom>
          <a:solidFill>
            <a:schemeClr val="tx2">
              <a:lumMod val="75000"/>
            </a:schemeClr>
          </a:solidFill>
        </p:spPr>
        <p:txBody>
          <a:bodyPr wrap="square">
            <a:spAutoFit/>
          </a:bodyPr>
          <a:lstStyle/>
          <a:p>
            <a:pPr marL="179388" indent="-179388" fontAlgn="auto">
              <a:lnSpc>
                <a:spcPct val="150000"/>
              </a:lnSpc>
              <a:spcBef>
                <a:spcPts val="0"/>
              </a:spcBef>
              <a:spcAft>
                <a:spcPts val="0"/>
              </a:spcAft>
              <a:buFont typeface="Arial" pitchFamily="34" charset="0"/>
              <a:buChar char="•"/>
              <a:defRPr/>
            </a:pPr>
            <a:r>
              <a:rPr lang="zh-CN" altLang="en-US" sz="2000" dirty="0" smtClean="0">
                <a:solidFill>
                  <a:schemeClr val="bg1"/>
                </a:solidFill>
                <a:latin typeface="微软雅黑" pitchFamily="34" charset="-122"/>
                <a:ea typeface="微软雅黑" pitchFamily="34" charset="-122"/>
              </a:rPr>
              <a:t>国际主要</a:t>
            </a:r>
            <a:r>
              <a:rPr lang="en-US" altLang="zh-CN" sz="2000" dirty="0" smtClean="0">
                <a:solidFill>
                  <a:schemeClr val="bg1"/>
                </a:solidFill>
                <a:latin typeface="微软雅黑" pitchFamily="34" charset="-122"/>
                <a:ea typeface="微软雅黑" pitchFamily="34" charset="-122"/>
              </a:rPr>
              <a:t>IT</a:t>
            </a:r>
            <a:r>
              <a:rPr lang="zh-CN" altLang="en-US" sz="2000" dirty="0" smtClean="0">
                <a:solidFill>
                  <a:schemeClr val="bg1"/>
                </a:solidFill>
                <a:latin typeface="微软雅黑" pitchFamily="34" charset="-122"/>
                <a:ea typeface="微软雅黑" pitchFamily="34" charset="-122"/>
              </a:rPr>
              <a:t>企业和用户在云计算方面持续加大投入</a:t>
            </a:r>
            <a:endParaRPr lang="en-US" altLang="zh-CN" sz="2000" dirty="0" smtClean="0">
              <a:solidFill>
                <a:schemeClr val="bg1"/>
              </a:solidFill>
              <a:latin typeface="微软雅黑" pitchFamily="34" charset="-122"/>
              <a:ea typeface="微软雅黑" pitchFamily="34" charset="-122"/>
            </a:endParaRPr>
          </a:p>
          <a:p>
            <a:pPr marL="179388" indent="-179388" fontAlgn="auto">
              <a:lnSpc>
                <a:spcPct val="150000"/>
              </a:lnSpc>
              <a:spcBef>
                <a:spcPts val="0"/>
              </a:spcBef>
              <a:spcAft>
                <a:spcPts val="0"/>
              </a:spcAft>
              <a:buFont typeface="Arial" pitchFamily="34" charset="0"/>
              <a:buChar char="•"/>
              <a:defRPr/>
            </a:pPr>
            <a:r>
              <a:rPr lang="zh-CN" altLang="en-US" sz="2000" dirty="0" smtClean="0">
                <a:solidFill>
                  <a:schemeClr val="bg1"/>
                </a:solidFill>
                <a:latin typeface="微软雅黑" pitchFamily="34" charset="-122"/>
                <a:ea typeface="微软雅黑" pitchFamily="34" charset="-122"/>
              </a:rPr>
              <a:t>云计算发展已经由概念推广期，进入成熟发展期。</a:t>
            </a:r>
            <a:endParaRPr lang="en-US" altLang="zh-CN" sz="2000" dirty="0" smtClean="0">
              <a:solidFill>
                <a:schemeClr val="bg1"/>
              </a:solidFill>
              <a:latin typeface="微软雅黑" pitchFamily="34" charset="-122"/>
              <a:ea typeface="微软雅黑" pitchFamily="34" charset="-122"/>
            </a:endParaRPr>
          </a:p>
        </p:txBody>
      </p:sp>
      <p:grpSp>
        <p:nvGrpSpPr>
          <p:cNvPr id="9" name="组合 23"/>
          <p:cNvGrpSpPr/>
          <p:nvPr/>
        </p:nvGrpSpPr>
        <p:grpSpPr>
          <a:xfrm>
            <a:off x="4716016" y="1268760"/>
            <a:ext cx="4320480" cy="2448272"/>
            <a:chOff x="-1743610" y="764704"/>
            <a:chExt cx="10887610" cy="6804756"/>
          </a:xfrm>
        </p:grpSpPr>
        <p:pic>
          <p:nvPicPr>
            <p:cNvPr id="10" name="图片 9" descr="gartner-hype-cycle-20121.gif"/>
            <p:cNvPicPr>
              <a:picLocks noChangeAspect="1"/>
            </p:cNvPicPr>
            <p:nvPr/>
          </p:nvPicPr>
          <p:blipFill>
            <a:blip r:embed="rId4" cstate="print"/>
            <a:stretch>
              <a:fillRect/>
            </a:stretch>
          </p:blipFill>
          <p:spPr>
            <a:xfrm>
              <a:off x="-1743610" y="764704"/>
              <a:ext cx="10887610" cy="6804756"/>
            </a:xfrm>
            <a:prstGeom prst="rect">
              <a:avLst/>
            </a:prstGeom>
          </p:spPr>
        </p:pic>
        <p:sp>
          <p:nvSpPr>
            <p:cNvPr id="11" name="椭圆 10"/>
            <p:cNvSpPr/>
            <p:nvPr/>
          </p:nvSpPr>
          <p:spPr>
            <a:xfrm>
              <a:off x="2843808" y="1556792"/>
              <a:ext cx="1440160"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矩形 11"/>
            <p:cNvSpPr/>
            <p:nvPr/>
          </p:nvSpPr>
          <p:spPr>
            <a:xfrm>
              <a:off x="5364089" y="764704"/>
              <a:ext cx="3002225" cy="1097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FF0000"/>
                  </a:solidFill>
                </a:rPr>
                <a:t>云计算已经过了最高点</a:t>
              </a:r>
              <a:r>
                <a:rPr lang="en-US" altLang="zh-CN" sz="1200" dirty="0" smtClean="0">
                  <a:solidFill>
                    <a:srgbClr val="FF0000"/>
                  </a:solidFill>
                </a:rPr>
                <a:t> </a:t>
              </a:r>
              <a:endParaRPr lang="zh-CN" altLang="en-US" sz="1200" dirty="0">
                <a:solidFill>
                  <a:srgbClr val="FF0000"/>
                </a:solidFill>
              </a:endParaRPr>
            </a:p>
          </p:txBody>
        </p:sp>
        <p:cxnSp>
          <p:nvCxnSpPr>
            <p:cNvPr id="13" name="直接箭头连接符 12"/>
            <p:cNvCxnSpPr>
              <a:endCxn id="11" idx="6"/>
            </p:cNvCxnSpPr>
            <p:nvPr/>
          </p:nvCxnSpPr>
          <p:spPr>
            <a:xfrm flipH="1">
              <a:off x="4283968" y="1340768"/>
              <a:ext cx="1152128" cy="32403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844907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smtClean="0">
                <a:solidFill>
                  <a:schemeClr val="bg1"/>
                </a:solidFill>
                <a:effectLst>
                  <a:outerShdw blurRad="38100" dist="38100" dir="2700000" algn="tl">
                    <a:srgbClr val="000000">
                      <a:alpha val="43137"/>
                    </a:srgbClr>
                  </a:outerShdw>
                </a:effectLst>
              </a:rPr>
              <a:t>安全保障</a:t>
            </a:r>
            <a:r>
              <a:rPr lang="en-US" altLang="zh-CN" dirty="0" smtClean="0">
                <a:solidFill>
                  <a:schemeClr val="bg1"/>
                </a:solidFill>
                <a:effectLst>
                  <a:outerShdw blurRad="38100" dist="38100" dir="2700000" algn="tl">
                    <a:srgbClr val="000000">
                      <a:alpha val="43137"/>
                    </a:srgbClr>
                  </a:outerShdw>
                </a:effectLst>
              </a:rPr>
              <a:t>—</a:t>
            </a:r>
            <a:r>
              <a:rPr lang="zh-CN" altLang="en-US" dirty="0">
                <a:solidFill>
                  <a:schemeClr val="bg1"/>
                </a:solidFill>
                <a:effectLst>
                  <a:outerShdw blurRad="38100" dist="38100" dir="2700000" algn="tl">
                    <a:srgbClr val="000000">
                      <a:alpha val="43137"/>
                    </a:srgbClr>
                  </a:outerShdw>
                </a:effectLst>
              </a:rPr>
              <a:t>虚拟机镜像安全管理</a:t>
            </a:r>
          </a:p>
        </p:txBody>
      </p:sp>
      <p:sp>
        <p:nvSpPr>
          <p:cNvPr id="3" name="TextBox 2"/>
          <p:cNvSpPr txBox="1"/>
          <p:nvPr/>
        </p:nvSpPr>
        <p:spPr>
          <a:xfrm>
            <a:off x="155544" y="873109"/>
            <a:ext cx="8785256" cy="3000821"/>
          </a:xfrm>
          <a:prstGeom prst="rect">
            <a:avLst/>
          </a:prstGeom>
          <a:solidFill>
            <a:schemeClr val="tx2">
              <a:lumMod val="75000"/>
            </a:schemeClr>
          </a:solidFill>
        </p:spPr>
        <p:txBody>
          <a:bodyPr wrap="square" rtlCol="0">
            <a:spAutoFit/>
          </a:bodyPr>
          <a:lstStyle/>
          <a:p>
            <a:pPr marL="342900" lvl="1" indent="-342900">
              <a:lnSpc>
                <a:spcPct val="150000"/>
              </a:lnSpc>
              <a:buFont typeface="Wingdings" pitchFamily="2" charset="2"/>
              <a:buChar char="l"/>
            </a:pPr>
            <a:r>
              <a:rPr lang="zh-CN" altLang="en-US" b="1" dirty="0" smtClean="0">
                <a:solidFill>
                  <a:schemeClr val="bg1"/>
                </a:solidFill>
                <a:ea typeface="微软雅黑" pitchFamily="34" charset="-122"/>
              </a:rPr>
              <a:t>虚拟机完整性度量</a:t>
            </a:r>
            <a:endParaRPr lang="en-US" altLang="zh-CN" b="1" dirty="0" smtClean="0">
              <a:solidFill>
                <a:schemeClr val="bg1"/>
              </a:solidFill>
              <a:ea typeface="微软雅黑" pitchFamily="34" charset="-122"/>
            </a:endParaRPr>
          </a:p>
          <a:p>
            <a:pPr marL="800100" lvl="1" indent="-342900">
              <a:lnSpc>
                <a:spcPct val="150000"/>
              </a:lnSpc>
              <a:buFont typeface="Wingdings" pitchFamily="2" charset="2"/>
              <a:buChar char="ü"/>
            </a:pPr>
            <a:r>
              <a:rPr lang="zh-CN" altLang="en-US" dirty="0" smtClean="0">
                <a:solidFill>
                  <a:schemeClr val="bg1"/>
                </a:solidFill>
                <a:ea typeface="微软雅黑" pitchFamily="34" charset="-122"/>
              </a:rPr>
              <a:t>捕获系统调用、中断、异常等事件，对系统的最新状态实施动态度量</a:t>
            </a:r>
            <a:endParaRPr lang="en-US" altLang="zh-CN" dirty="0" smtClean="0">
              <a:solidFill>
                <a:schemeClr val="bg1"/>
              </a:solidFill>
              <a:ea typeface="微软雅黑" pitchFamily="34" charset="-122"/>
            </a:endParaRPr>
          </a:p>
          <a:p>
            <a:pPr marL="342900" lvl="1" indent="-342900">
              <a:lnSpc>
                <a:spcPct val="150000"/>
              </a:lnSpc>
              <a:buFont typeface="Wingdings" pitchFamily="2" charset="2"/>
              <a:buChar char="l"/>
            </a:pPr>
            <a:r>
              <a:rPr lang="zh-CN" altLang="en-US" b="1" dirty="0" smtClean="0">
                <a:solidFill>
                  <a:schemeClr val="bg1"/>
                </a:solidFill>
                <a:ea typeface="微软雅黑" pitchFamily="34" charset="-122"/>
              </a:rPr>
              <a:t>虚拟机镜像安全管理</a:t>
            </a:r>
            <a:endParaRPr lang="en-US" altLang="zh-CN" b="1" dirty="0" smtClean="0">
              <a:solidFill>
                <a:schemeClr val="bg1"/>
              </a:solidFill>
              <a:ea typeface="微软雅黑" pitchFamily="34" charset="-122"/>
            </a:endParaRPr>
          </a:p>
          <a:p>
            <a:pPr marL="800100" lvl="1" indent="-342900">
              <a:lnSpc>
                <a:spcPct val="150000"/>
              </a:lnSpc>
              <a:buFont typeface="Wingdings" pitchFamily="2" charset="2"/>
              <a:buChar char="ü"/>
            </a:pPr>
            <a:r>
              <a:rPr lang="zh-CN" altLang="en-US" dirty="0" smtClean="0">
                <a:solidFill>
                  <a:schemeClr val="bg1"/>
                </a:solidFill>
                <a:ea typeface="微软雅黑" pitchFamily="34" charset="-122"/>
              </a:rPr>
              <a:t>完成虚拟机镜像安全管理模块研制</a:t>
            </a:r>
            <a:endParaRPr lang="en-US" altLang="zh-CN" dirty="0" smtClean="0">
              <a:solidFill>
                <a:schemeClr val="bg1"/>
              </a:solidFill>
              <a:ea typeface="微软雅黑" pitchFamily="34" charset="-122"/>
            </a:endParaRPr>
          </a:p>
          <a:p>
            <a:pPr marL="800100" lvl="1" indent="-342900">
              <a:lnSpc>
                <a:spcPct val="150000"/>
              </a:lnSpc>
              <a:buFont typeface="Wingdings" pitchFamily="2" charset="2"/>
              <a:buChar char="ü"/>
            </a:pPr>
            <a:r>
              <a:rPr lang="zh-CN" altLang="en-US" dirty="0" smtClean="0">
                <a:solidFill>
                  <a:schemeClr val="bg1"/>
                </a:solidFill>
                <a:ea typeface="微软雅黑" pitchFamily="34" charset="-122"/>
              </a:rPr>
              <a:t>以全透明的方式带外检测用户虚拟机访问虚拟存储所产生的 </a:t>
            </a:r>
            <a:r>
              <a:rPr lang="en-US" altLang="zh-CN" dirty="0" smtClean="0">
                <a:solidFill>
                  <a:schemeClr val="bg1"/>
                </a:solidFill>
                <a:ea typeface="微软雅黑" pitchFamily="34" charset="-122"/>
              </a:rPr>
              <a:t>I/O </a:t>
            </a:r>
            <a:r>
              <a:rPr lang="zh-CN" altLang="en-US" dirty="0" smtClean="0">
                <a:solidFill>
                  <a:schemeClr val="bg1"/>
                </a:solidFill>
                <a:ea typeface="微软雅黑" pitchFamily="34" charset="-122"/>
              </a:rPr>
              <a:t>数据流，检测恶意</a:t>
            </a:r>
            <a:r>
              <a:rPr lang="en-US" altLang="zh-CN" dirty="0" smtClean="0">
                <a:solidFill>
                  <a:schemeClr val="bg1"/>
                </a:solidFill>
                <a:ea typeface="微软雅黑" pitchFamily="34" charset="-122"/>
              </a:rPr>
              <a:t>I/O</a:t>
            </a:r>
            <a:r>
              <a:rPr lang="zh-CN" altLang="en-US" dirty="0" smtClean="0">
                <a:solidFill>
                  <a:schemeClr val="bg1"/>
                </a:solidFill>
                <a:ea typeface="微软雅黑" pitchFamily="34" charset="-122"/>
              </a:rPr>
              <a:t>操作。</a:t>
            </a:r>
            <a:endParaRPr lang="en-US" altLang="zh-CN" dirty="0" smtClean="0">
              <a:solidFill>
                <a:schemeClr val="bg1"/>
              </a:solidFill>
              <a:ea typeface="微软雅黑" pitchFamily="34" charset="-122"/>
            </a:endParaRPr>
          </a:p>
          <a:p>
            <a:pPr marL="800100" lvl="1" indent="-342900">
              <a:lnSpc>
                <a:spcPct val="150000"/>
              </a:lnSpc>
              <a:buFont typeface="Wingdings" pitchFamily="2" charset="2"/>
              <a:buChar char="ü"/>
            </a:pPr>
            <a:r>
              <a:rPr lang="zh-CN" altLang="en-US" dirty="0" smtClean="0">
                <a:solidFill>
                  <a:schemeClr val="bg1"/>
                </a:solidFill>
                <a:ea typeface="微软雅黑" pitchFamily="34" charset="-122"/>
              </a:rPr>
              <a:t>对虚拟机镜像进行拆分</a:t>
            </a:r>
            <a:r>
              <a:rPr lang="en-US" altLang="zh-CN" dirty="0" smtClean="0">
                <a:solidFill>
                  <a:schemeClr val="bg1"/>
                </a:solidFill>
                <a:ea typeface="微软雅黑" pitchFamily="34" charset="-122"/>
              </a:rPr>
              <a:t>, </a:t>
            </a:r>
            <a:r>
              <a:rPr lang="zh-CN" altLang="en-US" dirty="0" smtClean="0">
                <a:solidFill>
                  <a:schemeClr val="bg1"/>
                </a:solidFill>
                <a:ea typeface="微软雅黑" pitchFamily="34" charset="-122"/>
              </a:rPr>
              <a:t>安全地存储到数据库中</a:t>
            </a:r>
            <a:endParaRPr lang="en-US" altLang="zh-CN" dirty="0" smtClean="0">
              <a:solidFill>
                <a:schemeClr val="bg1"/>
              </a:solidFill>
              <a:ea typeface="微软雅黑" pitchFamily="34" charset="-122"/>
            </a:endParaRPr>
          </a:p>
        </p:txBody>
      </p:sp>
      <p:pic>
        <p:nvPicPr>
          <p:cNvPr id="6" name="图片 5" descr="aaa.jpg"/>
          <p:cNvPicPr>
            <a:picLocks noChangeAspect="1"/>
          </p:cNvPicPr>
          <p:nvPr/>
        </p:nvPicPr>
        <p:blipFill>
          <a:blip r:embed="rId3" cstate="print">
            <a:grayscl/>
          </a:blip>
          <a:stretch>
            <a:fillRect/>
          </a:stretch>
        </p:blipFill>
        <p:spPr>
          <a:xfrm>
            <a:off x="1084262" y="3881437"/>
            <a:ext cx="7003564" cy="2747963"/>
          </a:xfrm>
          <a:prstGeom prst="rect">
            <a:avLst/>
          </a:prstGeom>
        </p:spPr>
      </p:pic>
    </p:spTree>
    <p:extLst>
      <p:ext uri="{BB962C8B-B14F-4D97-AF65-F5344CB8AC3E}">
        <p14:creationId xmlns:p14="http://schemas.microsoft.com/office/powerpoint/2010/main" xmlns="" val="28776837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smtClean="0">
                <a:solidFill>
                  <a:schemeClr val="bg1"/>
                </a:solidFill>
                <a:effectLst>
                  <a:outerShdw blurRad="38100" dist="38100" dir="2700000" algn="tl">
                    <a:srgbClr val="000000">
                      <a:alpha val="43137"/>
                    </a:srgbClr>
                  </a:outerShdw>
                </a:effectLst>
              </a:rPr>
              <a:t>系统运维</a:t>
            </a:r>
            <a:r>
              <a:rPr lang="en-US" altLang="zh-CN" dirty="0" smtClean="0">
                <a:solidFill>
                  <a:schemeClr val="bg1"/>
                </a:solidFill>
                <a:effectLst>
                  <a:outerShdw blurRad="38100" dist="38100" dir="2700000" algn="tl">
                    <a:srgbClr val="000000">
                      <a:alpha val="43137"/>
                    </a:srgbClr>
                  </a:outerShdw>
                </a:effectLst>
              </a:rPr>
              <a:t>—</a:t>
            </a:r>
            <a:r>
              <a:rPr lang="zh-CN" altLang="en-US" dirty="0" smtClean="0">
                <a:solidFill>
                  <a:schemeClr val="bg1"/>
                </a:solidFill>
                <a:effectLst>
                  <a:outerShdw blurRad="38100" dist="38100" dir="2700000" algn="tl">
                    <a:srgbClr val="000000">
                      <a:alpha val="43137"/>
                    </a:srgbClr>
                  </a:outerShdw>
                </a:effectLst>
              </a:rPr>
              <a:t>大规模</a:t>
            </a:r>
            <a:r>
              <a:rPr lang="zh-CN" altLang="en-US" dirty="0">
                <a:solidFill>
                  <a:schemeClr val="bg1"/>
                </a:solidFill>
                <a:effectLst>
                  <a:outerShdw blurRad="38100" dist="38100" dir="2700000" algn="tl">
                    <a:srgbClr val="000000">
                      <a:alpha val="43137"/>
                    </a:srgbClr>
                  </a:outerShdw>
                </a:effectLst>
              </a:rPr>
              <a:t>分布式资产管理</a:t>
            </a:r>
          </a:p>
        </p:txBody>
      </p:sp>
      <p:sp>
        <p:nvSpPr>
          <p:cNvPr id="3" name="TextBox 2"/>
          <p:cNvSpPr txBox="1"/>
          <p:nvPr/>
        </p:nvSpPr>
        <p:spPr>
          <a:xfrm>
            <a:off x="357158" y="1000108"/>
            <a:ext cx="8143932" cy="1289456"/>
          </a:xfrm>
          <a:prstGeom prst="rect">
            <a:avLst/>
          </a:prstGeom>
          <a:solidFill>
            <a:schemeClr val="tx2">
              <a:lumMod val="75000"/>
            </a:schemeClr>
          </a:solidFill>
        </p:spPr>
        <p:txBody>
          <a:bodyPr wrap="square" rtlCol="0">
            <a:spAutoFit/>
          </a:bodyPr>
          <a:lstStyle/>
          <a:p>
            <a:pPr marL="0" lvl="1">
              <a:lnSpc>
                <a:spcPct val="150000"/>
              </a:lnSpc>
              <a:buFont typeface="Wingdings" pitchFamily="2" charset="2"/>
              <a:buChar char="l"/>
            </a:pPr>
            <a:r>
              <a:rPr lang="zh-CN" altLang="en-US" dirty="0" smtClean="0">
                <a:solidFill>
                  <a:schemeClr val="bg1"/>
                </a:solidFill>
                <a:ea typeface="微软雅黑" pitchFamily="34" charset="-122"/>
              </a:rPr>
              <a:t>异构资源在线配置，支持大规模数据中心资产管理；</a:t>
            </a:r>
            <a:endParaRPr lang="en-US" altLang="zh-CN" dirty="0" smtClean="0">
              <a:solidFill>
                <a:schemeClr val="bg1"/>
              </a:solidFill>
              <a:ea typeface="微软雅黑" pitchFamily="34" charset="-122"/>
            </a:endParaRPr>
          </a:p>
          <a:p>
            <a:pPr marL="0" lvl="1">
              <a:lnSpc>
                <a:spcPct val="150000"/>
              </a:lnSpc>
              <a:buFont typeface="Wingdings" pitchFamily="2" charset="2"/>
              <a:buChar char="l"/>
            </a:pPr>
            <a:r>
              <a:rPr lang="zh-CN" altLang="en-US" dirty="0" smtClean="0">
                <a:solidFill>
                  <a:schemeClr val="bg1"/>
                </a:solidFill>
                <a:ea typeface="微软雅黑" pitchFamily="34" charset="-122"/>
              </a:rPr>
              <a:t>建立资产管理模型，提供网络化资产管理解决方案，整合分散的库点资源，实现统一管理、信息共享</a:t>
            </a:r>
            <a:r>
              <a:rPr lang="en-US" altLang="zh-CN" dirty="0" smtClean="0">
                <a:solidFill>
                  <a:schemeClr val="bg1"/>
                </a:solidFill>
                <a:ea typeface="微软雅黑" pitchFamily="34" charset="-122"/>
              </a:rPr>
              <a:t>.</a:t>
            </a:r>
            <a:endParaRPr lang="zh-CN" altLang="en-US" dirty="0">
              <a:solidFill>
                <a:schemeClr val="bg1"/>
              </a:solidFill>
              <a:ea typeface="微软雅黑" pitchFamily="34" charset="-122"/>
            </a:endParaRPr>
          </a:p>
        </p:txBody>
      </p:sp>
      <p:pic>
        <p:nvPicPr>
          <p:cNvPr id="4" name="Picture 3"/>
          <p:cNvPicPr>
            <a:picLocks noChangeAspect="1" noChangeArrowheads="1"/>
          </p:cNvPicPr>
          <p:nvPr/>
        </p:nvPicPr>
        <p:blipFill>
          <a:blip r:embed="rId3" cstate="print">
            <a:grayscl/>
          </a:blip>
          <a:srcRect/>
          <a:stretch>
            <a:fillRect/>
          </a:stretch>
        </p:blipFill>
        <p:spPr bwMode="auto">
          <a:xfrm>
            <a:off x="1285852" y="2825472"/>
            <a:ext cx="6500858" cy="3603924"/>
          </a:xfrm>
          <a:prstGeom prst="rect">
            <a:avLst/>
          </a:prstGeom>
          <a:noFill/>
          <a:ln w="9525">
            <a:noFill/>
            <a:miter lim="800000"/>
            <a:headEnd/>
            <a:tailEnd/>
          </a:ln>
        </p:spPr>
      </p:pic>
    </p:spTree>
    <p:extLst>
      <p:ext uri="{BB962C8B-B14F-4D97-AF65-F5344CB8AC3E}">
        <p14:creationId xmlns:p14="http://schemas.microsoft.com/office/powerpoint/2010/main" xmlns="" val="4452186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544" y="188640"/>
            <a:ext cx="8177692" cy="620688"/>
          </a:xfrm>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系统运维</a:t>
            </a:r>
            <a:r>
              <a:rPr lang="en-US" altLang="zh-CN" dirty="0" smtClean="0">
                <a:solidFill>
                  <a:schemeClr val="bg1"/>
                </a:solidFill>
                <a:effectLst>
                  <a:outerShdw blurRad="38100" dist="38100" dir="2700000" algn="tl">
                    <a:srgbClr val="000000">
                      <a:alpha val="43137"/>
                    </a:srgbClr>
                  </a:outerShdw>
                </a:effectLst>
              </a:rPr>
              <a:t>—</a:t>
            </a:r>
            <a:r>
              <a:rPr lang="zh-CN" altLang="en-US" dirty="0" smtClean="0">
                <a:solidFill>
                  <a:schemeClr val="bg1"/>
                </a:solidFill>
                <a:effectLst>
                  <a:outerShdw blurRad="38100" dist="38100" dir="2700000" algn="tl">
                    <a:srgbClr val="000000">
                      <a:alpha val="43137"/>
                    </a:srgbClr>
                  </a:outerShdw>
                </a:effectLst>
              </a:rPr>
              <a:t>大规模</a:t>
            </a:r>
            <a:r>
              <a:rPr lang="zh-CN" altLang="en-US" dirty="0">
                <a:solidFill>
                  <a:schemeClr val="bg1"/>
                </a:solidFill>
                <a:effectLst>
                  <a:outerShdw blurRad="38100" dist="38100" dir="2700000" algn="tl">
                    <a:srgbClr val="000000">
                      <a:alpha val="43137"/>
                    </a:srgbClr>
                  </a:outerShdw>
                </a:effectLst>
              </a:rPr>
              <a:t>分布式问题和故障管理</a:t>
            </a:r>
          </a:p>
        </p:txBody>
      </p:sp>
      <p:sp>
        <p:nvSpPr>
          <p:cNvPr id="3" name="TextBox 2"/>
          <p:cNvSpPr txBox="1"/>
          <p:nvPr/>
        </p:nvSpPr>
        <p:spPr>
          <a:xfrm>
            <a:off x="142844" y="1071546"/>
            <a:ext cx="4073556" cy="4608954"/>
          </a:xfrm>
          <a:prstGeom prst="rect">
            <a:avLst/>
          </a:prstGeom>
          <a:solidFill>
            <a:schemeClr val="tx2">
              <a:lumMod val="75000"/>
            </a:schemeClr>
          </a:solidFill>
        </p:spPr>
        <p:txBody>
          <a:bodyPr wrap="square" rtlCol="0">
            <a:spAutoFit/>
          </a:bodyPr>
          <a:lstStyle/>
          <a:p>
            <a:pPr marL="0" lvl="1" indent="-266700" eaLnBrk="0" hangingPunct="0">
              <a:lnSpc>
                <a:spcPct val="150000"/>
              </a:lnSpc>
              <a:buFont typeface="Wingdings" pitchFamily="2" charset="2"/>
              <a:buChar char="l"/>
            </a:pPr>
            <a:r>
              <a:rPr lang="zh-CN" altLang="en-US" b="1" dirty="0" smtClean="0">
                <a:solidFill>
                  <a:schemeClr val="bg1"/>
                </a:solidFill>
                <a:ea typeface="微软雅黑" pitchFamily="34" charset="-122"/>
                <a:sym typeface="Arial" pitchFamily="34" charset="0"/>
              </a:rPr>
              <a:t>自动化的问题分析与故障处理模型</a:t>
            </a:r>
            <a:endParaRPr lang="en-US" altLang="zh-CN" b="1" dirty="0" smtClean="0">
              <a:solidFill>
                <a:schemeClr val="bg1"/>
              </a:solidFill>
              <a:ea typeface="微软雅黑" pitchFamily="34" charset="-122"/>
              <a:sym typeface="Arial" pitchFamily="34" charset="0"/>
            </a:endParaRPr>
          </a:p>
          <a:p>
            <a:pPr marL="0" lvl="1" indent="-266700" eaLnBrk="0" hangingPunct="0">
              <a:lnSpc>
                <a:spcPct val="150000"/>
              </a:lnSpc>
              <a:buFont typeface="Wingdings" pitchFamily="2" charset="2"/>
              <a:buChar char="l"/>
            </a:pPr>
            <a:r>
              <a:rPr lang="zh-CN" altLang="en-US" b="1" dirty="0" smtClean="0">
                <a:solidFill>
                  <a:schemeClr val="bg1"/>
                </a:solidFill>
                <a:ea typeface="微软雅黑" pitchFamily="34" charset="-122"/>
              </a:rPr>
              <a:t>问题知识库</a:t>
            </a:r>
            <a:endParaRPr lang="en-US" altLang="zh-CN" b="1" dirty="0" smtClean="0">
              <a:solidFill>
                <a:schemeClr val="bg1"/>
              </a:solidFill>
              <a:ea typeface="微软雅黑" pitchFamily="34" charset="-122"/>
            </a:endParaRPr>
          </a:p>
          <a:p>
            <a:pPr marL="457200" lvl="3" indent="-266700" eaLnBrk="0" hangingPunct="0">
              <a:lnSpc>
                <a:spcPct val="150000"/>
              </a:lnSpc>
              <a:buFont typeface="Wingdings" pitchFamily="2" charset="2"/>
              <a:buChar char="ü"/>
            </a:pPr>
            <a:r>
              <a:rPr lang="zh-CN" altLang="en-US" dirty="0" smtClean="0">
                <a:solidFill>
                  <a:schemeClr val="bg1"/>
                </a:solidFill>
                <a:ea typeface="微软雅黑" pitchFamily="34" charset="-122"/>
              </a:rPr>
              <a:t>保存发生的故障，及解决故障的方法，实现</a:t>
            </a:r>
            <a:r>
              <a:rPr lang="en-US" altLang="zh-CN" dirty="0" smtClean="0">
                <a:solidFill>
                  <a:schemeClr val="bg1"/>
                </a:solidFill>
                <a:ea typeface="微软雅黑" pitchFamily="34" charset="-122"/>
              </a:rPr>
              <a:t>IT</a:t>
            </a:r>
            <a:r>
              <a:rPr lang="zh-CN" altLang="en-US" dirty="0" smtClean="0">
                <a:solidFill>
                  <a:schemeClr val="bg1"/>
                </a:solidFill>
                <a:ea typeface="微软雅黑" pitchFamily="34" charset="-122"/>
              </a:rPr>
              <a:t>运维经验的积累</a:t>
            </a:r>
            <a:endParaRPr lang="en-US" altLang="zh-CN" dirty="0" smtClean="0">
              <a:solidFill>
                <a:schemeClr val="bg1"/>
              </a:solidFill>
              <a:ea typeface="微软雅黑" pitchFamily="34" charset="-122"/>
            </a:endParaRPr>
          </a:p>
          <a:p>
            <a:pPr marL="0" lvl="1" indent="-266700" eaLnBrk="0" hangingPunct="0">
              <a:lnSpc>
                <a:spcPct val="150000"/>
              </a:lnSpc>
              <a:buFont typeface="Wingdings" pitchFamily="2" charset="2"/>
              <a:buChar char="l"/>
            </a:pPr>
            <a:r>
              <a:rPr lang="zh-CN" altLang="en-US" b="1" dirty="0" smtClean="0">
                <a:solidFill>
                  <a:schemeClr val="bg1"/>
                </a:solidFill>
                <a:ea typeface="微软雅黑" pitchFamily="34" charset="-122"/>
              </a:rPr>
              <a:t>故障排除</a:t>
            </a:r>
            <a:endParaRPr lang="en-US" altLang="zh-CN" b="1" dirty="0" smtClean="0">
              <a:solidFill>
                <a:schemeClr val="bg1"/>
              </a:solidFill>
              <a:ea typeface="微软雅黑" pitchFamily="34" charset="-122"/>
            </a:endParaRPr>
          </a:p>
          <a:p>
            <a:pPr marL="457200" lvl="3" indent="-266700" eaLnBrk="0" hangingPunct="0">
              <a:lnSpc>
                <a:spcPct val="150000"/>
              </a:lnSpc>
              <a:buFont typeface="Wingdings" pitchFamily="2" charset="2"/>
              <a:buChar char="ü"/>
            </a:pPr>
            <a:r>
              <a:rPr lang="zh-CN" altLang="en-US" dirty="0" smtClean="0">
                <a:solidFill>
                  <a:schemeClr val="bg1"/>
                </a:solidFill>
                <a:ea typeface="微软雅黑" pitchFamily="34" charset="-122"/>
              </a:rPr>
              <a:t>根据基础设施的上报信息，确定已经发生的事故以及提供的服务中潜在的可能发生的事故的根本原因，通过提出变更请求</a:t>
            </a:r>
            <a:r>
              <a:rPr lang="en-US" dirty="0" smtClean="0">
                <a:solidFill>
                  <a:schemeClr val="bg1"/>
                </a:solidFill>
                <a:ea typeface="微软雅黑" pitchFamily="34" charset="-122"/>
              </a:rPr>
              <a:t>(RFC)</a:t>
            </a:r>
            <a:r>
              <a:rPr lang="zh-CN" altLang="en-US" dirty="0" smtClean="0">
                <a:solidFill>
                  <a:schemeClr val="bg1"/>
                </a:solidFill>
                <a:ea typeface="微软雅黑" pitchFamily="34" charset="-122"/>
              </a:rPr>
              <a:t>来消除事故。</a:t>
            </a:r>
            <a:endParaRPr lang="en-US" altLang="zh-CN" dirty="0" smtClean="0">
              <a:solidFill>
                <a:schemeClr val="bg1"/>
              </a:solidFill>
              <a:ea typeface="微软雅黑" pitchFamily="34" charset="-122"/>
            </a:endParaRPr>
          </a:p>
          <a:p>
            <a:pPr marL="0" lvl="1" indent="-266700" eaLnBrk="0" hangingPunct="0">
              <a:lnSpc>
                <a:spcPct val="150000"/>
              </a:lnSpc>
              <a:spcBef>
                <a:spcPts val="300"/>
              </a:spcBef>
              <a:spcAft>
                <a:spcPts val="300"/>
              </a:spcAft>
              <a:buFontTx/>
              <a:buChar char="–"/>
            </a:pPr>
            <a:endParaRPr lang="zh-CN" altLang="en-US" sz="1400" dirty="0">
              <a:solidFill>
                <a:schemeClr val="bg1"/>
              </a:solidFill>
              <a:latin typeface="Verdana" pitchFamily="34" charset="0"/>
              <a:ea typeface="微软雅黑" pitchFamily="34" charset="-122"/>
              <a:sym typeface="Arial" pitchFamily="34" charset="0"/>
            </a:endParaRPr>
          </a:p>
        </p:txBody>
      </p:sp>
      <p:pic>
        <p:nvPicPr>
          <p:cNvPr id="4" name="Picture 2"/>
          <p:cNvPicPr>
            <a:picLocks noChangeAspect="1" noChangeArrowheads="1"/>
          </p:cNvPicPr>
          <p:nvPr/>
        </p:nvPicPr>
        <p:blipFill>
          <a:blip r:embed="rId3" cstate="print">
            <a:grayscl/>
          </a:blip>
          <a:srcRect/>
          <a:stretch>
            <a:fillRect/>
          </a:stretch>
        </p:blipFill>
        <p:spPr bwMode="auto">
          <a:xfrm>
            <a:off x="4644008" y="1000108"/>
            <a:ext cx="4333875" cy="2038350"/>
          </a:xfrm>
          <a:prstGeom prst="rect">
            <a:avLst/>
          </a:prstGeom>
          <a:noFill/>
          <a:ln w="9525">
            <a:noFill/>
            <a:miter lim="800000"/>
            <a:headEnd/>
            <a:tailEnd/>
          </a:ln>
        </p:spPr>
      </p:pic>
      <p:pic>
        <p:nvPicPr>
          <p:cNvPr id="7" name="图片 6" descr="aaaa.jpg"/>
          <p:cNvPicPr>
            <a:picLocks noChangeAspect="1"/>
          </p:cNvPicPr>
          <p:nvPr/>
        </p:nvPicPr>
        <p:blipFill>
          <a:blip r:embed="rId4" cstate="print">
            <a:grayscl/>
          </a:blip>
          <a:stretch>
            <a:fillRect/>
          </a:stretch>
        </p:blipFill>
        <p:spPr>
          <a:xfrm>
            <a:off x="4762499" y="3240592"/>
            <a:ext cx="4202419" cy="2931608"/>
          </a:xfrm>
          <a:prstGeom prst="rect">
            <a:avLst/>
          </a:prstGeom>
        </p:spPr>
      </p:pic>
    </p:spTree>
    <p:extLst>
      <p:ext uri="{BB962C8B-B14F-4D97-AF65-F5344CB8AC3E}">
        <p14:creationId xmlns:p14="http://schemas.microsoft.com/office/powerpoint/2010/main" xmlns="" val="9327951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浪潮云海战略</a:t>
            </a:r>
          </a:p>
        </p:txBody>
      </p:sp>
      <p:sp>
        <p:nvSpPr>
          <p:cNvPr id="33" name="矩形 32"/>
          <p:cNvSpPr/>
          <p:nvPr/>
        </p:nvSpPr>
        <p:spPr bwMode="auto">
          <a:xfrm>
            <a:off x="250825" y="1052513"/>
            <a:ext cx="8642350" cy="1728787"/>
          </a:xfrm>
          <a:prstGeom prst="rect">
            <a:avLst/>
          </a:prstGeom>
          <a:solidFill>
            <a:schemeClr val="tx2">
              <a:lumMod val="75000"/>
            </a:schemeClr>
          </a:solidFill>
          <a:ln w="12700">
            <a:solidFill>
              <a:srgbClr val="E7EFFF"/>
            </a:solidFill>
            <a:headEnd/>
            <a:tailEnd/>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36000" tIns="324000" rIns="36000" bIns="216000" anchor="ctr"/>
          <a:lstStyle/>
          <a:p>
            <a:pPr marL="361950" lvl="1" indent="-180975">
              <a:lnSpc>
                <a:spcPct val="110000"/>
              </a:lnSpc>
              <a:spcBef>
                <a:spcPts val="600"/>
              </a:spcBef>
              <a:buClr>
                <a:srgbClr val="FFFFFF"/>
              </a:buClr>
              <a:buSzPct val="75000"/>
              <a:buFont typeface="Wingdings" pitchFamily="2" charset="2"/>
              <a:buChar char="l"/>
              <a:defRPr/>
            </a:pPr>
            <a:endParaRPr lang="zh-CN" altLang="en-US" sz="1600" kern="0" dirty="0">
              <a:solidFill>
                <a:sysClr val="window" lastClr="FFFFFF">
                  <a:lumMod val="95000"/>
                </a:sysClr>
              </a:solidFill>
              <a:latin typeface="微软雅黑" pitchFamily="34" charset="-122"/>
            </a:endParaRPr>
          </a:p>
        </p:txBody>
      </p:sp>
      <p:sp>
        <p:nvSpPr>
          <p:cNvPr id="34" name="云形 3"/>
          <p:cNvSpPr>
            <a:spLocks noChangeArrowheads="1"/>
          </p:cNvSpPr>
          <p:nvPr/>
        </p:nvSpPr>
        <p:spPr bwMode="auto">
          <a:xfrm>
            <a:off x="430213" y="2851150"/>
            <a:ext cx="8101012" cy="3851275"/>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4 w 43200"/>
              <a:gd name="T13" fmla="*/ 6536 h 43200"/>
              <a:gd name="T14" fmla="*/ 34174 w 43200"/>
              <a:gd name="T15" fmla="*/ 34673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ln/>
        </p:spPr>
        <p:style>
          <a:lnRef idx="1">
            <a:schemeClr val="accent1"/>
          </a:lnRef>
          <a:fillRef idx="2">
            <a:schemeClr val="accent1"/>
          </a:fillRef>
          <a:effectRef idx="1">
            <a:schemeClr val="accent1"/>
          </a:effectRef>
          <a:fontRef idx="minor">
            <a:schemeClr val="dk1"/>
          </a:fontRef>
        </p:style>
        <p:txBody>
          <a:bodyPr wrap="none" anchor="ctr"/>
          <a:lstStyle/>
          <a:p>
            <a:pPr>
              <a:lnSpc>
                <a:spcPct val="120000"/>
              </a:lnSpc>
              <a:buFont typeface="Wingdings" pitchFamily="2" charset="2"/>
              <a:buChar char="n"/>
              <a:defRPr/>
            </a:pPr>
            <a:endParaRPr lang="zh-CN" altLang="zh-CN" sz="1400" b="1" dirty="0">
              <a:solidFill>
                <a:srgbClr val="000000"/>
              </a:solidFill>
            </a:endParaRPr>
          </a:p>
        </p:txBody>
      </p:sp>
      <p:sp>
        <p:nvSpPr>
          <p:cNvPr id="35" name="矩形 34"/>
          <p:cNvSpPr/>
          <p:nvPr/>
        </p:nvSpPr>
        <p:spPr>
          <a:xfrm>
            <a:off x="481013" y="1125538"/>
            <a:ext cx="8064500" cy="1546225"/>
          </a:xfrm>
          <a:prstGeom prst="rect">
            <a:avLst/>
          </a:prstGeom>
          <a:noFill/>
          <a:ln w="9525">
            <a:noFill/>
            <a:miter lim="800000"/>
            <a:headEnd/>
            <a:tailEnd/>
          </a:ln>
        </p:spPr>
        <p:txBody>
          <a:bodyPr tIns="90000" anchor="ctr"/>
          <a:lstStyle/>
          <a:p>
            <a:pPr eaLnBrk="0" hangingPunct="0">
              <a:lnSpc>
                <a:spcPct val="105000"/>
              </a:lnSpc>
              <a:spcBef>
                <a:spcPts val="500"/>
              </a:spcBef>
              <a:spcAft>
                <a:spcPts val="500"/>
              </a:spcAft>
              <a:buClr>
                <a:srgbClr val="C0504D"/>
              </a:buClr>
              <a:defRPr/>
            </a:pPr>
            <a:r>
              <a:rPr lang="en-US" altLang="zh-CN" sz="2000" kern="0" dirty="0">
                <a:solidFill>
                  <a:srgbClr val="FFFFFF"/>
                </a:solidFill>
                <a:latin typeface="微软雅黑" pitchFamily="34" charset="-122"/>
                <a:ea typeface="微软雅黑" pitchFamily="34" charset="-122"/>
              </a:rPr>
              <a:t> </a:t>
            </a:r>
            <a:r>
              <a:rPr lang="zh-CN" altLang="en-US" sz="2000" kern="0" dirty="0">
                <a:solidFill>
                  <a:srgbClr val="FFFFFF"/>
                </a:solidFill>
                <a:latin typeface="微软雅黑" pitchFamily="34" charset="-122"/>
                <a:ea typeface="微软雅黑" pitchFamily="34" charset="-122"/>
              </a:rPr>
              <a:t>浪潮云海</a:t>
            </a:r>
            <a:r>
              <a:rPr lang="en-US" altLang="zh-CN" sz="2000" kern="0" dirty="0">
                <a:solidFill>
                  <a:srgbClr val="FFFFFF"/>
                </a:solidFill>
                <a:latin typeface="微软雅黑" pitchFamily="34" charset="-122"/>
                <a:ea typeface="微软雅黑" pitchFamily="34" charset="-122"/>
              </a:rPr>
              <a:t>In-Cloud</a:t>
            </a:r>
            <a:r>
              <a:rPr lang="zh-CN" altLang="en-US" sz="2000" kern="0" dirty="0">
                <a:solidFill>
                  <a:srgbClr val="FFFFFF"/>
                </a:solidFill>
                <a:latin typeface="微软雅黑" pitchFamily="34" charset="-122"/>
                <a:ea typeface="微软雅黑" pitchFamily="34" charset="-122"/>
              </a:rPr>
              <a:t>，着力中国的“</a:t>
            </a:r>
            <a:r>
              <a:rPr lang="zh-CN" altLang="en-US" sz="2000" kern="0" dirty="0">
                <a:solidFill>
                  <a:srgbClr val="FFFF00"/>
                </a:solidFill>
                <a:latin typeface="微软雅黑" pitchFamily="34" charset="-122"/>
                <a:ea typeface="微软雅黑" pitchFamily="34" charset="-122"/>
              </a:rPr>
              <a:t>行业云</a:t>
            </a:r>
            <a:r>
              <a:rPr lang="zh-CN" altLang="en-US" sz="2000" kern="0" dirty="0">
                <a:solidFill>
                  <a:srgbClr val="FFFFFF"/>
                </a:solidFill>
                <a:latin typeface="微软雅黑" pitchFamily="34" charset="-122"/>
                <a:ea typeface="微软雅黑" pitchFamily="34" charset="-122"/>
              </a:rPr>
              <a:t>”应用，遵循开放标准化的技术路线，依托自主创新，重点发展</a:t>
            </a:r>
            <a:r>
              <a:rPr lang="zh-CN" altLang="en-US" sz="2000" kern="0" dirty="0">
                <a:solidFill>
                  <a:srgbClr val="FFFF00"/>
                </a:solidFill>
                <a:latin typeface="微软雅黑" pitchFamily="34" charset="-122"/>
                <a:ea typeface="微软雅黑" pitchFamily="34" charset="-122"/>
              </a:rPr>
              <a:t>高端服务器、高密度服务器和海量存储</a:t>
            </a:r>
            <a:r>
              <a:rPr lang="zh-CN" altLang="en-US" sz="2000" kern="0" dirty="0">
                <a:solidFill>
                  <a:srgbClr val="FFFFFF"/>
                </a:solidFill>
                <a:latin typeface="微软雅黑" pitchFamily="34" charset="-122"/>
                <a:ea typeface="微软雅黑" pitchFamily="34" charset="-122"/>
              </a:rPr>
              <a:t>等云基础装备、面向数据中心的</a:t>
            </a:r>
            <a:r>
              <a:rPr lang="zh-CN" altLang="en-US" sz="2000" kern="0" dirty="0" smtClean="0">
                <a:solidFill>
                  <a:srgbClr val="FFFF00"/>
                </a:solidFill>
                <a:latin typeface="微软雅黑" pitchFamily="34" charset="-122"/>
                <a:ea typeface="微软雅黑" pitchFamily="34" charset="-122"/>
              </a:rPr>
              <a:t>云数据中心操作系统</a:t>
            </a:r>
            <a:r>
              <a:rPr lang="zh-CN" altLang="en-US" sz="2000" kern="0" dirty="0">
                <a:solidFill>
                  <a:srgbClr val="FFFFFF"/>
                </a:solidFill>
                <a:latin typeface="微软雅黑" pitchFamily="34" charset="-122"/>
                <a:ea typeface="微软雅黑" pitchFamily="34" charset="-122"/>
              </a:rPr>
              <a:t>，云计算业务支撑平台和面向服务的云应用系统，致力成为中国领先的</a:t>
            </a:r>
            <a:r>
              <a:rPr lang="zh-CN" altLang="en-US" sz="2000" kern="0" dirty="0">
                <a:solidFill>
                  <a:srgbClr val="FFFF00"/>
                </a:solidFill>
                <a:latin typeface="微软雅黑" pitchFamily="34" charset="-122"/>
                <a:ea typeface="微软雅黑" pitchFamily="34" charset="-122"/>
              </a:rPr>
              <a:t>软硬件一体化</a:t>
            </a:r>
            <a:r>
              <a:rPr lang="zh-CN" altLang="en-US" sz="2000" kern="0" dirty="0">
                <a:solidFill>
                  <a:srgbClr val="FFFFFF"/>
                </a:solidFill>
                <a:latin typeface="微软雅黑" pitchFamily="34" charset="-122"/>
                <a:ea typeface="微软雅黑" pitchFamily="34" charset="-122"/>
              </a:rPr>
              <a:t>的云计算总体方案供应商。</a:t>
            </a:r>
          </a:p>
        </p:txBody>
      </p:sp>
      <p:sp>
        <p:nvSpPr>
          <p:cNvPr id="36" name="圆角矩形 35"/>
          <p:cNvSpPr/>
          <p:nvPr/>
        </p:nvSpPr>
        <p:spPr>
          <a:xfrm>
            <a:off x="1622128" y="4869160"/>
            <a:ext cx="5395676" cy="592087"/>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lnSpc>
                <a:spcPct val="120000"/>
              </a:lnSpc>
              <a:defRPr/>
            </a:pPr>
            <a:r>
              <a:rPr lang="en-US" altLang="zh-CN" sz="2000" b="1" dirty="0">
                <a:solidFill>
                  <a:srgbClr val="000000"/>
                </a:solidFill>
              </a:rPr>
              <a:t>"</a:t>
            </a:r>
            <a:r>
              <a:rPr lang="zh-CN" altLang="en-US" sz="2000" b="1" dirty="0">
                <a:solidFill>
                  <a:srgbClr val="000000"/>
                </a:solidFill>
              </a:rPr>
              <a:t>云海</a:t>
            </a:r>
            <a:r>
              <a:rPr lang="en-US" altLang="zh-CN" sz="2000" b="1" dirty="0">
                <a:solidFill>
                  <a:srgbClr val="000000"/>
                </a:solidFill>
              </a:rPr>
              <a:t>"</a:t>
            </a:r>
            <a:r>
              <a:rPr lang="zh-CN" altLang="en-US" sz="2000" b="1" dirty="0">
                <a:solidFill>
                  <a:srgbClr val="000000"/>
                </a:solidFill>
              </a:rPr>
              <a:t>云数据中心操作系统</a:t>
            </a:r>
          </a:p>
        </p:txBody>
      </p:sp>
      <p:grpSp>
        <p:nvGrpSpPr>
          <p:cNvPr id="3" name="组合 82"/>
          <p:cNvGrpSpPr>
            <a:grpSpLocks/>
          </p:cNvGrpSpPr>
          <p:nvPr/>
        </p:nvGrpSpPr>
        <p:grpSpPr bwMode="auto">
          <a:xfrm>
            <a:off x="1668463" y="5570539"/>
            <a:ext cx="5257806" cy="747040"/>
            <a:chOff x="2560606" y="5130823"/>
            <a:chExt cx="6090141" cy="1359849"/>
          </a:xfrm>
        </p:grpSpPr>
        <p:pic>
          <p:nvPicPr>
            <p:cNvPr id="38" name="Picture 61" descr="u=2005351513,787917999&amp;fm=0&amp;g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5433" y="5491185"/>
              <a:ext cx="1141413" cy="377825"/>
            </a:xfrm>
            <a:prstGeom prst="rect">
              <a:avLst/>
            </a:prstGeom>
            <a:noFill/>
            <a:ln w="9525">
              <a:noFill/>
              <a:miter lim="800000"/>
              <a:headEnd/>
              <a:tailEnd/>
            </a:ln>
          </p:spPr>
        </p:pic>
        <p:pic>
          <p:nvPicPr>
            <p:cNvPr id="39" name="Picture 61" descr="u=2005351513,787917999&amp;fm=0&amp;g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853207" y="5872186"/>
              <a:ext cx="1141412" cy="377825"/>
            </a:xfrm>
            <a:prstGeom prst="rect">
              <a:avLst/>
            </a:prstGeom>
            <a:noFill/>
            <a:ln w="9525">
              <a:noFill/>
              <a:miter lim="800000"/>
              <a:headEnd/>
              <a:tailEnd/>
            </a:ln>
          </p:spPr>
        </p:pic>
        <p:pic>
          <p:nvPicPr>
            <p:cNvPr id="40" name="Picture 4"/>
            <p:cNvPicPr>
              <a:picLocks noChangeAspect="1" noChangeArrowheads="1"/>
            </p:cNvPicPr>
            <p:nvPr/>
          </p:nvPicPr>
          <p:blipFill>
            <a:blip r:embed="rId3" cstate="print"/>
            <a:srcRect/>
            <a:stretch>
              <a:fillRect/>
            </a:stretch>
          </p:blipFill>
          <p:spPr bwMode="auto">
            <a:xfrm>
              <a:off x="3327368" y="5130823"/>
              <a:ext cx="481013" cy="1147762"/>
            </a:xfrm>
            <a:prstGeom prst="rect">
              <a:avLst/>
            </a:prstGeom>
            <a:noFill/>
            <a:ln w="9525">
              <a:noFill/>
              <a:miter lim="800000"/>
              <a:headEnd/>
              <a:tailEnd/>
            </a:ln>
          </p:spPr>
        </p:pic>
        <p:pic>
          <p:nvPicPr>
            <p:cNvPr id="41"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76506" y="5818210"/>
              <a:ext cx="825500" cy="538163"/>
            </a:xfrm>
            <a:prstGeom prst="rect">
              <a:avLst/>
            </a:prstGeom>
            <a:noFill/>
            <a:ln w="9525">
              <a:noFill/>
              <a:miter lim="800000"/>
              <a:headEnd/>
              <a:tailEnd/>
            </a:ln>
          </p:spPr>
        </p:pic>
        <p:sp>
          <p:nvSpPr>
            <p:cNvPr id="42" name="Text Box 174"/>
            <p:cNvSpPr txBox="1">
              <a:spLocks noChangeArrowheads="1"/>
            </p:cNvSpPr>
            <p:nvPr/>
          </p:nvSpPr>
          <p:spPr bwMode="auto">
            <a:xfrm>
              <a:off x="3786636" y="5704900"/>
              <a:ext cx="689232" cy="705915"/>
            </a:xfrm>
            <a:prstGeom prst="rect">
              <a:avLst/>
            </a:prstGeom>
            <a:noFill/>
            <a:ln w="9525">
              <a:noFill/>
              <a:miter lim="800000"/>
              <a:headEnd/>
              <a:tailEnd/>
            </a:ln>
          </p:spPr>
          <p:txBody>
            <a:bodyPr wrap="none">
              <a:spAutoFit/>
            </a:bodyPr>
            <a:lstStyle/>
            <a:p>
              <a:pPr>
                <a:lnSpc>
                  <a:spcPct val="120000"/>
                </a:lnSpc>
              </a:pPr>
              <a:r>
                <a:rPr lang="zh-CN" altLang="en-US" sz="1600" b="1" dirty="0">
                  <a:solidFill>
                    <a:srgbClr val="000000"/>
                  </a:solidFill>
                  <a:latin typeface="微软雅黑" pitchFamily="34" charset="-122"/>
                  <a:ea typeface="微软雅黑" pitchFamily="34" charset="-122"/>
                </a:rPr>
                <a:t>计算</a:t>
              </a:r>
              <a:endParaRPr lang="en-US" sz="1600" b="1" dirty="0">
                <a:solidFill>
                  <a:srgbClr val="000000"/>
                </a:solidFill>
                <a:latin typeface="微软雅黑" pitchFamily="34" charset="-122"/>
                <a:ea typeface="微软雅黑" pitchFamily="34" charset="-122"/>
              </a:endParaRPr>
            </a:p>
          </p:txBody>
        </p:sp>
        <p:sp>
          <p:nvSpPr>
            <p:cNvPr id="43" name="Text Box 174"/>
            <p:cNvSpPr txBox="1">
              <a:spLocks noChangeArrowheads="1"/>
            </p:cNvSpPr>
            <p:nvPr/>
          </p:nvSpPr>
          <p:spPr bwMode="auto">
            <a:xfrm>
              <a:off x="5954467" y="5784757"/>
              <a:ext cx="689232" cy="705915"/>
            </a:xfrm>
            <a:prstGeom prst="rect">
              <a:avLst/>
            </a:prstGeom>
            <a:noFill/>
            <a:ln w="9525">
              <a:noFill/>
              <a:miter lim="800000"/>
              <a:headEnd/>
              <a:tailEnd/>
            </a:ln>
          </p:spPr>
          <p:txBody>
            <a:bodyPr wrap="none">
              <a:spAutoFit/>
            </a:bodyPr>
            <a:lstStyle/>
            <a:p>
              <a:pPr>
                <a:lnSpc>
                  <a:spcPct val="120000"/>
                </a:lnSpc>
              </a:pPr>
              <a:r>
                <a:rPr lang="zh-CN" altLang="en-US" sz="1600" b="1" dirty="0">
                  <a:solidFill>
                    <a:srgbClr val="000000"/>
                  </a:solidFill>
                  <a:latin typeface="微软雅黑" pitchFamily="34" charset="-122"/>
                  <a:ea typeface="微软雅黑" pitchFamily="34" charset="-122"/>
                </a:rPr>
                <a:t>存储</a:t>
              </a:r>
              <a:endParaRPr lang="en-US" altLang="en-US" sz="1600" b="1" dirty="0">
                <a:solidFill>
                  <a:srgbClr val="000000"/>
                </a:solidFill>
                <a:latin typeface="微软雅黑" pitchFamily="34" charset="-122"/>
                <a:ea typeface="微软雅黑" pitchFamily="34" charset="-122"/>
              </a:endParaRPr>
            </a:p>
          </p:txBody>
        </p:sp>
        <p:sp>
          <p:nvSpPr>
            <p:cNvPr id="44" name="Text Box 174"/>
            <p:cNvSpPr txBox="1">
              <a:spLocks noChangeArrowheads="1"/>
            </p:cNvSpPr>
            <p:nvPr/>
          </p:nvSpPr>
          <p:spPr bwMode="auto">
            <a:xfrm>
              <a:off x="7961515" y="5726660"/>
              <a:ext cx="689232" cy="705915"/>
            </a:xfrm>
            <a:prstGeom prst="rect">
              <a:avLst/>
            </a:prstGeom>
            <a:noFill/>
            <a:ln w="9525">
              <a:noFill/>
              <a:miter lim="800000"/>
              <a:headEnd/>
              <a:tailEnd/>
            </a:ln>
          </p:spPr>
          <p:txBody>
            <a:bodyPr wrap="none">
              <a:spAutoFit/>
            </a:bodyPr>
            <a:lstStyle/>
            <a:p>
              <a:pPr>
                <a:lnSpc>
                  <a:spcPct val="120000"/>
                </a:lnSpc>
              </a:pPr>
              <a:r>
                <a:rPr lang="zh-CN" altLang="en-US" sz="1600" b="1" dirty="0">
                  <a:solidFill>
                    <a:srgbClr val="000000"/>
                  </a:solidFill>
                  <a:latin typeface="微软雅黑" pitchFamily="34" charset="-122"/>
                  <a:ea typeface="微软雅黑" pitchFamily="34" charset="-122"/>
                </a:rPr>
                <a:t>网络</a:t>
              </a:r>
              <a:endParaRPr lang="en-US" altLang="en-US" sz="1600" b="1" dirty="0">
                <a:solidFill>
                  <a:srgbClr val="000000"/>
                </a:solidFill>
                <a:latin typeface="微软雅黑" pitchFamily="34" charset="-122"/>
                <a:ea typeface="微软雅黑" pitchFamily="34" charset="-122"/>
              </a:endParaRPr>
            </a:p>
          </p:txBody>
        </p:sp>
        <p:pic>
          <p:nvPicPr>
            <p:cNvPr id="4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60606" y="5513410"/>
              <a:ext cx="825500" cy="538163"/>
            </a:xfrm>
            <a:prstGeom prst="rect">
              <a:avLst/>
            </a:prstGeom>
            <a:noFill/>
            <a:ln w="9525">
              <a:noFill/>
              <a:miter lim="800000"/>
              <a:headEnd/>
              <a:tailEnd/>
            </a:ln>
          </p:spPr>
        </p:pic>
        <p:pic>
          <p:nvPicPr>
            <p:cNvPr id="46" name="Picture 4"/>
            <p:cNvPicPr>
              <a:picLocks noChangeAspect="1" noChangeArrowheads="1"/>
            </p:cNvPicPr>
            <p:nvPr/>
          </p:nvPicPr>
          <p:blipFill>
            <a:blip r:embed="rId5" cstate="print">
              <a:clrChange>
                <a:clrFrom>
                  <a:srgbClr val="E5E7E6"/>
                </a:clrFrom>
                <a:clrTo>
                  <a:srgbClr val="E5E7E6">
                    <a:alpha val="0"/>
                  </a:srgbClr>
                </a:clrTo>
              </a:clrChange>
            </a:blip>
            <a:srcRect/>
            <a:stretch>
              <a:fillRect/>
            </a:stretch>
          </p:blipFill>
          <p:spPr bwMode="auto">
            <a:xfrm>
              <a:off x="4713628" y="5339030"/>
              <a:ext cx="1185490" cy="387636"/>
            </a:xfrm>
            <a:prstGeom prst="rect">
              <a:avLst/>
            </a:prstGeom>
            <a:noFill/>
            <a:ln w="9525">
              <a:noFill/>
              <a:miter lim="800000"/>
              <a:headEnd/>
              <a:tailEnd/>
            </a:ln>
            <a:effectLst>
              <a:prstShdw prst="shdw17" dist="17961" dir="2700000">
                <a:srgbClr val="2F4D71"/>
              </a:prstShdw>
            </a:effectLst>
          </p:spPr>
        </p:pic>
        <p:pic>
          <p:nvPicPr>
            <p:cNvPr id="47" name="Picture 5" descr="E:\云计算\绘图\存储设备.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713628" y="5621992"/>
              <a:ext cx="1231874" cy="786102"/>
            </a:xfrm>
            <a:prstGeom prst="rect">
              <a:avLst/>
            </a:prstGeom>
            <a:noFill/>
            <a:ln w="9525">
              <a:noFill/>
              <a:miter lim="800000"/>
              <a:headEnd/>
              <a:tailEnd/>
            </a:ln>
          </p:spPr>
        </p:pic>
      </p:grpSp>
      <p:sp>
        <p:nvSpPr>
          <p:cNvPr id="48" name="TextBox 135"/>
          <p:cNvSpPr txBox="1">
            <a:spLocks noChangeArrowheads="1"/>
          </p:cNvSpPr>
          <p:nvPr/>
        </p:nvSpPr>
        <p:spPr bwMode="auto">
          <a:xfrm>
            <a:off x="3146140" y="3533775"/>
            <a:ext cx="443198" cy="527050"/>
          </a:xfrm>
          <a:prstGeom prst="rect">
            <a:avLst/>
          </a:prstGeom>
          <a:noFill/>
          <a:ln w="9525">
            <a:noFill/>
            <a:miter lim="800000"/>
            <a:headEnd/>
            <a:tailEnd/>
          </a:ln>
        </p:spPr>
        <p:txBody>
          <a:bodyPr vert="eaVert">
            <a:spAutoFit/>
          </a:bodyPr>
          <a:lstStyle/>
          <a:p>
            <a:pPr algn="ctr">
              <a:lnSpc>
                <a:spcPct val="120000"/>
              </a:lnSpc>
            </a:pPr>
            <a:r>
              <a:rPr lang="en-US" altLang="zh-CN" sz="1400" b="1">
                <a:solidFill>
                  <a:srgbClr val="FFFF00"/>
                </a:solidFill>
                <a:latin typeface="黑体" pitchFamily="49" charset="-122"/>
                <a:ea typeface="黑体" pitchFamily="49" charset="-122"/>
              </a:rPr>
              <a:t>……</a:t>
            </a:r>
            <a:endParaRPr lang="zh-CN" altLang="en-US" sz="1400" b="1">
              <a:solidFill>
                <a:srgbClr val="FFFF00"/>
              </a:solidFill>
              <a:latin typeface="黑体" pitchFamily="49" charset="-122"/>
              <a:ea typeface="黑体" pitchFamily="49" charset="-122"/>
            </a:endParaRPr>
          </a:p>
        </p:txBody>
      </p:sp>
      <p:sp>
        <p:nvSpPr>
          <p:cNvPr id="49" name="TextBox 145"/>
          <p:cNvSpPr txBox="1">
            <a:spLocks noChangeArrowheads="1"/>
          </p:cNvSpPr>
          <p:nvPr/>
        </p:nvSpPr>
        <p:spPr bwMode="auto">
          <a:xfrm>
            <a:off x="4989227" y="3533775"/>
            <a:ext cx="443198" cy="527050"/>
          </a:xfrm>
          <a:prstGeom prst="rect">
            <a:avLst/>
          </a:prstGeom>
          <a:noFill/>
          <a:ln w="9525">
            <a:noFill/>
            <a:miter lim="800000"/>
            <a:headEnd/>
            <a:tailEnd/>
          </a:ln>
        </p:spPr>
        <p:txBody>
          <a:bodyPr vert="eaVert">
            <a:spAutoFit/>
          </a:bodyPr>
          <a:lstStyle/>
          <a:p>
            <a:pPr algn="ctr">
              <a:lnSpc>
                <a:spcPct val="120000"/>
              </a:lnSpc>
            </a:pPr>
            <a:r>
              <a:rPr lang="en-US" altLang="zh-CN" sz="1400" b="1">
                <a:solidFill>
                  <a:srgbClr val="FFFF00"/>
                </a:solidFill>
                <a:latin typeface="黑体" pitchFamily="49" charset="-122"/>
                <a:ea typeface="黑体" pitchFamily="49" charset="-122"/>
              </a:rPr>
              <a:t>……</a:t>
            </a:r>
            <a:endParaRPr lang="zh-CN" altLang="en-US" sz="1400" b="1">
              <a:solidFill>
                <a:srgbClr val="FFFF00"/>
              </a:solidFill>
              <a:latin typeface="黑体" pitchFamily="49" charset="-122"/>
              <a:ea typeface="黑体" pitchFamily="49" charset="-122"/>
            </a:endParaRPr>
          </a:p>
        </p:txBody>
      </p:sp>
      <p:sp>
        <p:nvSpPr>
          <p:cNvPr id="50" name="圆角矩形 49"/>
          <p:cNvSpPr/>
          <p:nvPr/>
        </p:nvSpPr>
        <p:spPr bwMode="auto">
          <a:xfrm>
            <a:off x="1622128"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卫生云</a:t>
            </a:r>
          </a:p>
        </p:txBody>
      </p:sp>
      <p:sp>
        <p:nvSpPr>
          <p:cNvPr id="51" name="圆角矩形 50"/>
          <p:cNvSpPr/>
          <p:nvPr/>
        </p:nvSpPr>
        <p:spPr bwMode="auto">
          <a:xfrm>
            <a:off x="1997223"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工商云</a:t>
            </a:r>
          </a:p>
        </p:txBody>
      </p:sp>
      <p:sp>
        <p:nvSpPr>
          <p:cNvPr id="52" name="圆角矩形 51"/>
          <p:cNvSpPr/>
          <p:nvPr/>
        </p:nvSpPr>
        <p:spPr bwMode="auto">
          <a:xfrm>
            <a:off x="2430071"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广电云</a:t>
            </a:r>
            <a:endParaRPr lang="en-US" altLang="zh-CN" sz="1200" b="1" dirty="0">
              <a:solidFill>
                <a:srgbClr val="FFFF00"/>
              </a:solidFill>
              <a:latin typeface="微软雅黑" pitchFamily="34" charset="-122"/>
            </a:endParaRPr>
          </a:p>
        </p:txBody>
      </p:sp>
      <p:sp>
        <p:nvSpPr>
          <p:cNvPr id="53" name="圆角矩形 52"/>
          <p:cNvSpPr/>
          <p:nvPr/>
        </p:nvSpPr>
        <p:spPr bwMode="auto">
          <a:xfrm>
            <a:off x="2862160"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交通云</a:t>
            </a:r>
          </a:p>
        </p:txBody>
      </p:sp>
      <p:sp>
        <p:nvSpPr>
          <p:cNvPr id="54" name="圆角矩形 53"/>
          <p:cNvSpPr/>
          <p:nvPr/>
        </p:nvSpPr>
        <p:spPr bwMode="auto">
          <a:xfrm>
            <a:off x="3294248"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环保云</a:t>
            </a:r>
          </a:p>
        </p:txBody>
      </p:sp>
      <p:sp>
        <p:nvSpPr>
          <p:cNvPr id="55" name="圆角矩形 54"/>
          <p:cNvSpPr/>
          <p:nvPr/>
        </p:nvSpPr>
        <p:spPr bwMode="auto">
          <a:xfrm>
            <a:off x="3726337"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资源云</a:t>
            </a:r>
          </a:p>
        </p:txBody>
      </p:sp>
      <p:sp>
        <p:nvSpPr>
          <p:cNvPr id="56" name="圆角矩形 55"/>
          <p:cNvSpPr/>
          <p:nvPr/>
        </p:nvSpPr>
        <p:spPr bwMode="auto">
          <a:xfrm>
            <a:off x="4158425"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质检云</a:t>
            </a:r>
          </a:p>
        </p:txBody>
      </p:sp>
      <p:sp>
        <p:nvSpPr>
          <p:cNvPr id="57" name="圆角矩形 56"/>
          <p:cNvSpPr/>
          <p:nvPr/>
        </p:nvSpPr>
        <p:spPr bwMode="auto">
          <a:xfrm>
            <a:off x="4590514"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烟草云</a:t>
            </a:r>
          </a:p>
        </p:txBody>
      </p:sp>
      <p:sp>
        <p:nvSpPr>
          <p:cNvPr id="58" name="圆角矩形 57"/>
          <p:cNvSpPr/>
          <p:nvPr/>
        </p:nvSpPr>
        <p:spPr bwMode="auto">
          <a:xfrm>
            <a:off x="5022603"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政务云</a:t>
            </a:r>
          </a:p>
        </p:txBody>
      </p:sp>
      <p:sp>
        <p:nvSpPr>
          <p:cNvPr id="59" name="圆角矩形 58"/>
          <p:cNvSpPr/>
          <p:nvPr/>
        </p:nvSpPr>
        <p:spPr bwMode="auto">
          <a:xfrm>
            <a:off x="6318868"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卫星云</a:t>
            </a:r>
          </a:p>
        </p:txBody>
      </p:sp>
      <p:sp>
        <p:nvSpPr>
          <p:cNvPr id="60" name="圆角矩形 59"/>
          <p:cNvSpPr/>
          <p:nvPr/>
        </p:nvSpPr>
        <p:spPr bwMode="auto">
          <a:xfrm>
            <a:off x="6750957" y="343116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文化云</a:t>
            </a:r>
          </a:p>
        </p:txBody>
      </p:sp>
      <p:sp>
        <p:nvSpPr>
          <p:cNvPr id="61" name="圆角矩形 39"/>
          <p:cNvSpPr>
            <a:spLocks noChangeArrowheads="1"/>
          </p:cNvSpPr>
          <p:nvPr/>
        </p:nvSpPr>
        <p:spPr bwMode="auto">
          <a:xfrm>
            <a:off x="1612086" y="4347147"/>
            <a:ext cx="5405718" cy="429431"/>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a:lnSpc>
                <a:spcPct val="120000"/>
              </a:lnSpc>
              <a:defRPr/>
            </a:pPr>
            <a:r>
              <a:rPr lang="zh-CN" altLang="en-US" sz="1600" b="1" dirty="0">
                <a:solidFill>
                  <a:srgbClr val="000000"/>
                </a:solidFill>
                <a:latin typeface="微软雅黑" pitchFamily="34" charset="-122"/>
              </a:rPr>
              <a:t>云业务支撑平台</a:t>
            </a:r>
          </a:p>
        </p:txBody>
      </p:sp>
      <p:sp>
        <p:nvSpPr>
          <p:cNvPr id="62" name="圆角矩形 61"/>
          <p:cNvSpPr/>
          <p:nvPr/>
        </p:nvSpPr>
        <p:spPr bwMode="auto">
          <a:xfrm>
            <a:off x="5886020" y="3423254"/>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a:solidFill>
                  <a:srgbClr val="FFFF00"/>
                </a:solidFill>
                <a:latin typeface="微软雅黑" pitchFamily="34" charset="-122"/>
              </a:rPr>
              <a:t>电力云</a:t>
            </a:r>
          </a:p>
        </p:txBody>
      </p:sp>
      <p:sp>
        <p:nvSpPr>
          <p:cNvPr id="64" name="圆角矩形 63"/>
          <p:cNvSpPr/>
          <p:nvPr/>
        </p:nvSpPr>
        <p:spPr bwMode="auto">
          <a:xfrm>
            <a:off x="5436096" y="3429000"/>
            <a:ext cx="307874" cy="713228"/>
          </a:xfrm>
          <a:prstGeom prst="roundRect">
            <a:avLst>
              <a:gd name="adj" fmla="val 7615"/>
            </a:avLst>
          </a:prstGeom>
        </p:spPr>
        <p:style>
          <a:lnRef idx="0">
            <a:schemeClr val="accent1"/>
          </a:lnRef>
          <a:fillRef idx="3">
            <a:schemeClr val="accent1"/>
          </a:fillRef>
          <a:effectRef idx="3">
            <a:schemeClr val="accent1"/>
          </a:effectRef>
          <a:fontRef idx="minor">
            <a:schemeClr val="lt1"/>
          </a:fontRef>
        </p:style>
        <p:txBody>
          <a:bodyPr vert="eaVert" anchor="ctr"/>
          <a:lstStyle/>
          <a:p>
            <a:pPr algn="ctr">
              <a:lnSpc>
                <a:spcPct val="120000"/>
              </a:lnSpc>
              <a:defRPr/>
            </a:pPr>
            <a:r>
              <a:rPr lang="zh-CN" altLang="en-US" sz="1200" b="1" dirty="0" smtClean="0">
                <a:solidFill>
                  <a:srgbClr val="FFFF00"/>
                </a:solidFill>
                <a:latin typeface="微软雅黑" pitchFamily="34" charset="-122"/>
              </a:rPr>
              <a:t>税务</a:t>
            </a:r>
            <a:r>
              <a:rPr lang="zh-CN" altLang="en-US" sz="1200" b="1" dirty="0">
                <a:solidFill>
                  <a:srgbClr val="FFFF00"/>
                </a:solidFill>
                <a:latin typeface="微软雅黑" pitchFamily="34" charset="-122"/>
              </a:rPr>
              <a:t>云</a:t>
            </a:r>
          </a:p>
        </p:txBody>
      </p:sp>
    </p:spTree>
    <p:extLst>
      <p:ext uri="{BB962C8B-B14F-4D97-AF65-F5344CB8AC3E}">
        <p14:creationId xmlns:p14="http://schemas.microsoft.com/office/powerpoint/2010/main" xmlns="" val="8879348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a:spLocks noGrp="1"/>
          </p:cNvSpPr>
          <p:nvPr>
            <p:ph type="title"/>
          </p:nvPr>
        </p:nvSpPr>
        <p:spPr>
          <a:xfrm>
            <a:off x="374848" y="144016"/>
            <a:ext cx="8229600" cy="692696"/>
          </a:xfrm>
          <a:prstGeom prst="rect">
            <a:avLst/>
          </a:prstGeom>
        </p:spPr>
        <p:txBody>
          <a:bodyPr>
            <a:normAutofit/>
          </a:bodyPr>
          <a:lstStyle/>
          <a:p>
            <a:pPr marL="0" marR="0" lvl="0" indent="0" algn="l" defTabSz="914400" latinLnBrk="0">
              <a:lnSpc>
                <a:spcPct val="100000"/>
              </a:lnSpc>
              <a:buClrTx/>
              <a:buSzTx/>
              <a:buFontTx/>
              <a:buNone/>
              <a:tabLst/>
              <a:defRPr/>
            </a:pPr>
            <a:r>
              <a:rPr lang="zh-CN" altLang="en-US" dirty="0">
                <a:solidFill>
                  <a:schemeClr val="bg1"/>
                </a:solidFill>
                <a:effectLst>
                  <a:outerShdw blurRad="38100" dist="38100" dir="2700000" algn="tl">
                    <a:srgbClr val="000000">
                      <a:alpha val="43137"/>
                    </a:srgbClr>
                  </a:outerShdw>
                </a:effectLst>
              </a:rPr>
              <a:t>行业云</a:t>
            </a:r>
            <a:r>
              <a:rPr lang="en-US" altLang="zh-CN" dirty="0">
                <a:solidFill>
                  <a:schemeClr val="bg1"/>
                </a:solidFill>
                <a:effectLst>
                  <a:outerShdw blurRad="38100" dist="38100" dir="2700000" algn="tl">
                    <a:srgbClr val="000000">
                      <a:alpha val="43137"/>
                    </a:srgbClr>
                  </a:outerShdw>
                </a:effectLst>
              </a:rPr>
              <a:t>——</a:t>
            </a:r>
            <a:r>
              <a:rPr lang="zh-CN" altLang="en-US" dirty="0">
                <a:solidFill>
                  <a:schemeClr val="bg1"/>
                </a:solidFill>
                <a:effectLst>
                  <a:outerShdw blurRad="38100" dist="38100" dir="2700000" algn="tl">
                    <a:srgbClr val="000000">
                      <a:alpha val="43137"/>
                    </a:srgbClr>
                  </a:outerShdw>
                </a:effectLst>
              </a:rPr>
              <a:t>适合中国国情的云计算模式</a:t>
            </a:r>
          </a:p>
        </p:txBody>
      </p:sp>
      <p:sp>
        <p:nvSpPr>
          <p:cNvPr id="46" name="Rectangle 144"/>
          <p:cNvSpPr>
            <a:spLocks noChangeArrowheads="1"/>
          </p:cNvSpPr>
          <p:nvPr/>
        </p:nvSpPr>
        <p:spPr bwMode="auto">
          <a:xfrm>
            <a:off x="1504950" y="2147888"/>
            <a:ext cx="184150" cy="457200"/>
          </a:xfrm>
          <a:prstGeom prst="rect">
            <a:avLst/>
          </a:prstGeom>
          <a:noFill/>
          <a:ln w="9525">
            <a:noFill/>
            <a:miter lim="800000"/>
            <a:headEnd/>
            <a:tailEnd/>
          </a:ln>
          <a:effectLst>
            <a:prstShdw prst="shdw17" dist="17961" dir="2700000">
              <a:srgbClr val="4F81BD">
                <a:gamma/>
                <a:shade val="60000"/>
                <a:invGamma/>
              </a:srgbClr>
            </a:prstShdw>
          </a:effectLst>
        </p:spPr>
        <p:txBody>
          <a:bodyPr wrap="none">
            <a:spAutoFit/>
          </a:bodyPr>
          <a:lstStyle/>
          <a:p>
            <a:pPr eaLnBrk="0" fontAlgn="auto" hangingPunct="0">
              <a:spcBef>
                <a:spcPct val="30000"/>
              </a:spcBef>
              <a:spcAft>
                <a:spcPts val="0"/>
              </a:spcAft>
              <a:defRPr/>
            </a:pPr>
            <a:endParaRPr lang="zh-CN" altLang="en-US" sz="2400" b="1" kern="0">
              <a:solidFill>
                <a:sysClr val="windowText" lastClr="000000"/>
              </a:solidFill>
              <a:ea typeface="微软雅黑" pitchFamily="34" charset="-122"/>
            </a:endParaRPr>
          </a:p>
        </p:txBody>
      </p:sp>
      <p:sp>
        <p:nvSpPr>
          <p:cNvPr id="50" name="Rectangle 145"/>
          <p:cNvSpPr>
            <a:spLocks noChangeArrowheads="1"/>
          </p:cNvSpPr>
          <p:nvPr/>
        </p:nvSpPr>
        <p:spPr bwMode="auto">
          <a:xfrm>
            <a:off x="2297113" y="2722563"/>
            <a:ext cx="184150" cy="457200"/>
          </a:xfrm>
          <a:prstGeom prst="rect">
            <a:avLst/>
          </a:prstGeom>
          <a:noFill/>
          <a:ln w="9525">
            <a:noFill/>
            <a:miter lim="800000"/>
            <a:headEnd/>
            <a:tailEnd/>
          </a:ln>
          <a:effectLst>
            <a:prstShdw prst="shdw17" dist="17961" dir="2700000">
              <a:srgbClr val="4F81BD">
                <a:gamma/>
                <a:shade val="60000"/>
                <a:invGamma/>
              </a:srgbClr>
            </a:prstShdw>
          </a:effectLst>
        </p:spPr>
        <p:txBody>
          <a:bodyPr wrap="none">
            <a:spAutoFit/>
          </a:bodyPr>
          <a:lstStyle/>
          <a:p>
            <a:pPr fontAlgn="auto">
              <a:spcBef>
                <a:spcPts val="0"/>
              </a:spcBef>
              <a:spcAft>
                <a:spcPts val="0"/>
              </a:spcAft>
              <a:defRPr/>
            </a:pPr>
            <a:endParaRPr lang="zh-CN" altLang="en-US" sz="2400" b="1" kern="0">
              <a:solidFill>
                <a:sysClr val="windowText" lastClr="000000"/>
              </a:solidFill>
              <a:ea typeface="微软雅黑" pitchFamily="34" charset="-122"/>
            </a:endParaRPr>
          </a:p>
        </p:txBody>
      </p:sp>
      <p:sp>
        <p:nvSpPr>
          <p:cNvPr id="51" name="AutoShape 64"/>
          <p:cNvSpPr>
            <a:spLocks noChangeArrowheads="1"/>
          </p:cNvSpPr>
          <p:nvPr/>
        </p:nvSpPr>
        <p:spPr bwMode="gray">
          <a:xfrm>
            <a:off x="395536" y="1052587"/>
            <a:ext cx="7858125" cy="1357312"/>
          </a:xfrm>
          <a:prstGeom prst="roundRect">
            <a:avLst>
              <a:gd name="adj" fmla="val 0"/>
            </a:avLst>
          </a:prstGeom>
          <a:solidFill>
            <a:schemeClr val="tx2">
              <a:lumMod val="75000"/>
            </a:schemeClr>
          </a:soli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fontAlgn="auto">
              <a:lnSpc>
                <a:spcPct val="120000"/>
              </a:lnSpc>
              <a:spcBef>
                <a:spcPts val="0"/>
              </a:spcBef>
              <a:spcAft>
                <a:spcPts val="0"/>
              </a:spcAft>
              <a:defRPr/>
            </a:pPr>
            <a:endParaRPr lang="zh-CN" altLang="en-US" kern="0" dirty="0">
              <a:solidFill>
                <a:sysClr val="window" lastClr="FFFFFF"/>
              </a:solidFill>
              <a:latin typeface="Calibri"/>
              <a:ea typeface="微软雅黑" pitchFamily="34" charset="-122"/>
            </a:endParaRPr>
          </a:p>
        </p:txBody>
      </p:sp>
      <p:sp>
        <p:nvSpPr>
          <p:cNvPr id="52" name="Text Box 133"/>
          <p:cNvSpPr txBox="1">
            <a:spLocks noChangeArrowheads="1"/>
          </p:cNvSpPr>
          <p:nvPr/>
        </p:nvSpPr>
        <p:spPr bwMode="auto">
          <a:xfrm>
            <a:off x="538411" y="1125612"/>
            <a:ext cx="7594600" cy="1511300"/>
          </a:xfrm>
          <a:prstGeom prst="rect">
            <a:avLst/>
          </a:prstGeom>
          <a:noFill/>
          <a:ln w="9525">
            <a:noFill/>
            <a:miter lim="800000"/>
            <a:headEnd/>
            <a:tailEnd/>
          </a:ln>
          <a:effectLst>
            <a:prstShdw prst="shdw17" dist="17961" dir="2700000">
              <a:srgbClr val="4F81BD">
                <a:gamma/>
                <a:shade val="60000"/>
                <a:invGamma/>
              </a:srgbClr>
            </a:prstShdw>
          </a:effectLst>
        </p:spPr>
        <p:txBody>
          <a:bodyPr>
            <a:spAutoFit/>
          </a:bodyPr>
          <a:lstStyle/>
          <a:p>
            <a:pPr fontAlgn="auto">
              <a:lnSpc>
                <a:spcPct val="115000"/>
              </a:lnSpc>
              <a:spcBef>
                <a:spcPct val="20000"/>
              </a:spcBef>
              <a:spcAft>
                <a:spcPts val="0"/>
              </a:spcAft>
              <a:defRPr/>
            </a:pPr>
            <a:r>
              <a:rPr lang="zh-CN" altLang="en-US" sz="2000" kern="0" dirty="0">
                <a:solidFill>
                  <a:sysClr val="window" lastClr="FFFFFF"/>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行业云：是由行业内或某个区域内起主导作用或者掌握关键资源的组织建立和维护，以公开或者半公开的方式，向行业内部或相关组织和公众提供有偿或无偿</a:t>
            </a:r>
            <a:r>
              <a:rPr lang="zh-CN" altLang="en-US" sz="2000" kern="0" dirty="0" smtClean="0">
                <a:solidFill>
                  <a:sysClr val="window" lastClr="FFFFFF"/>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服务。</a:t>
            </a:r>
            <a:endParaRPr lang="zh-CN" altLang="en-US" sz="2000" kern="0" dirty="0">
              <a:solidFill>
                <a:sysClr val="window" lastClr="FFFFFF"/>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a:p>
            <a:pPr fontAlgn="auto">
              <a:spcBef>
                <a:spcPct val="50000"/>
              </a:spcBef>
              <a:spcAft>
                <a:spcPts val="0"/>
              </a:spcAft>
              <a:defRPr/>
            </a:pPr>
            <a:endParaRPr lang="zh-CN" altLang="en-US" sz="1600" kern="0" dirty="0">
              <a:solidFill>
                <a:sysClr val="windowText" lastClr="000000"/>
              </a:solidFill>
              <a:latin typeface="微软雅黑" pitchFamily="34" charset="-122"/>
              <a:ea typeface="微软雅黑" pitchFamily="34" charset="-122"/>
              <a:cs typeface="Arial" pitchFamily="34" charset="0"/>
            </a:endParaRPr>
          </a:p>
        </p:txBody>
      </p:sp>
      <p:sp>
        <p:nvSpPr>
          <p:cNvPr id="53" name="Text Box 134"/>
          <p:cNvSpPr txBox="1">
            <a:spLocks noChangeArrowheads="1"/>
          </p:cNvSpPr>
          <p:nvPr/>
        </p:nvSpPr>
        <p:spPr bwMode="auto">
          <a:xfrm>
            <a:off x="5286375" y="2636912"/>
            <a:ext cx="3673475" cy="2862322"/>
          </a:xfrm>
          <a:prstGeom prst="rect">
            <a:avLst/>
          </a:prstGeom>
          <a:noFill/>
          <a:ln w="9525">
            <a:noFill/>
            <a:miter lim="800000"/>
            <a:headEnd/>
            <a:tailEnd/>
          </a:ln>
          <a:effectLst>
            <a:prstShdw prst="shdw17" dist="17961" dir="2700000">
              <a:srgbClr val="4F81BD">
                <a:gamma/>
                <a:shade val="60000"/>
                <a:invGamma/>
              </a:srgbClr>
            </a:prstShdw>
          </a:effectLst>
        </p:spPr>
        <p:txBody>
          <a:bodyPr wrap="square">
            <a:spAutoFit/>
          </a:bodyPr>
          <a:lstStyle/>
          <a:p>
            <a:pPr fontAlgn="auto">
              <a:lnSpc>
                <a:spcPct val="150000"/>
              </a:lnSpc>
              <a:spcBef>
                <a:spcPts val="0"/>
              </a:spcBef>
              <a:spcAft>
                <a:spcPts val="0"/>
              </a:spcAft>
              <a:defRPr/>
            </a:pPr>
            <a:r>
              <a:rPr lang="zh-CN" altLang="en-US" sz="2000" b="1" kern="0" dirty="0">
                <a:solidFill>
                  <a:sysClr val="windowText" lastClr="000000"/>
                </a:solidFill>
                <a:latin typeface="微软雅黑" pitchFamily="34" charset="-122"/>
                <a:ea typeface="微软雅黑" pitchFamily="34" charset="-122"/>
              </a:rPr>
              <a:t>√以数据服务为核心竞争力</a:t>
            </a:r>
          </a:p>
          <a:p>
            <a:pPr fontAlgn="auto">
              <a:lnSpc>
                <a:spcPct val="150000"/>
              </a:lnSpc>
              <a:spcBef>
                <a:spcPts val="0"/>
              </a:spcBef>
              <a:spcAft>
                <a:spcPts val="0"/>
              </a:spcAft>
              <a:defRPr/>
            </a:pPr>
            <a:r>
              <a:rPr lang="zh-CN" altLang="en-US" sz="2000" b="1" kern="0" dirty="0">
                <a:solidFill>
                  <a:sysClr val="windowText" lastClr="000000"/>
                </a:solidFill>
                <a:latin typeface="微软雅黑" pitchFamily="34" charset="-122"/>
                <a:ea typeface="微软雅黑" pitchFamily="34" charset="-122"/>
              </a:rPr>
              <a:t>√服务资源具有垄断性</a:t>
            </a:r>
          </a:p>
          <a:p>
            <a:pPr fontAlgn="auto">
              <a:lnSpc>
                <a:spcPct val="150000"/>
              </a:lnSpc>
              <a:spcBef>
                <a:spcPts val="0"/>
              </a:spcBef>
              <a:spcAft>
                <a:spcPts val="0"/>
              </a:spcAft>
              <a:defRPr/>
            </a:pPr>
            <a:r>
              <a:rPr lang="zh-CN" altLang="en-US" sz="2000" b="1" kern="0" dirty="0">
                <a:solidFill>
                  <a:sysClr val="windowText" lastClr="000000"/>
                </a:solidFill>
                <a:latin typeface="微软雅黑" pitchFamily="34" charset="-122"/>
                <a:ea typeface="微软雅黑" pitchFamily="34" charset="-122"/>
              </a:rPr>
              <a:t>√ 服务对象广泛、规模巨大；</a:t>
            </a:r>
          </a:p>
          <a:p>
            <a:pPr fontAlgn="auto">
              <a:lnSpc>
                <a:spcPct val="150000"/>
              </a:lnSpc>
              <a:spcBef>
                <a:spcPts val="0"/>
              </a:spcBef>
              <a:spcAft>
                <a:spcPts val="0"/>
              </a:spcAft>
              <a:defRPr/>
            </a:pPr>
            <a:r>
              <a:rPr lang="zh-CN" altLang="en-US" sz="2000" b="1" kern="0" dirty="0">
                <a:solidFill>
                  <a:sysClr val="windowText" lastClr="000000"/>
                </a:solidFill>
                <a:latin typeface="微软雅黑" pitchFamily="34" charset="-122"/>
                <a:ea typeface="微软雅黑" pitchFamily="34" charset="-122"/>
              </a:rPr>
              <a:t>√ 可有效实现行业内部业务融</a:t>
            </a:r>
            <a:endParaRPr lang="en-US" altLang="zh-CN" sz="2000" b="1" kern="0" dirty="0">
              <a:solidFill>
                <a:sysClr val="windowText" lastClr="000000"/>
              </a:solidFill>
              <a:latin typeface="微软雅黑" pitchFamily="34" charset="-122"/>
              <a:ea typeface="微软雅黑" pitchFamily="34" charset="-122"/>
            </a:endParaRPr>
          </a:p>
          <a:p>
            <a:pPr fontAlgn="auto">
              <a:lnSpc>
                <a:spcPct val="150000"/>
              </a:lnSpc>
              <a:spcBef>
                <a:spcPts val="0"/>
              </a:spcBef>
              <a:spcAft>
                <a:spcPts val="0"/>
              </a:spcAft>
              <a:defRPr/>
            </a:pPr>
            <a:r>
              <a:rPr lang="en-US" altLang="zh-CN" sz="2000" b="1" kern="0" dirty="0">
                <a:solidFill>
                  <a:sysClr val="windowText" lastClr="000000"/>
                </a:solidFill>
                <a:latin typeface="微软雅黑" pitchFamily="34" charset="-122"/>
                <a:ea typeface="微软雅黑" pitchFamily="34" charset="-122"/>
              </a:rPr>
              <a:t>    </a:t>
            </a:r>
            <a:r>
              <a:rPr lang="zh-CN" altLang="en-US" sz="2000" b="1" kern="0" dirty="0">
                <a:solidFill>
                  <a:sysClr val="windowText" lastClr="000000"/>
                </a:solidFill>
                <a:latin typeface="微软雅黑" pitchFamily="34" charset="-122"/>
                <a:ea typeface="微软雅黑" pitchFamily="34" charset="-122"/>
              </a:rPr>
              <a:t>合、数据共享</a:t>
            </a:r>
            <a:endParaRPr lang="en-US" altLang="zh-CN" sz="2000" b="1" kern="0" dirty="0">
              <a:solidFill>
                <a:sysClr val="windowText" lastClr="000000"/>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sz="2000" b="1" kern="0" dirty="0">
                <a:solidFill>
                  <a:sysClr val="windowText" lastClr="000000"/>
                </a:solidFill>
                <a:latin typeface="微软雅黑" pitchFamily="34" charset="-122"/>
                <a:ea typeface="微软雅黑" pitchFamily="34" charset="-122"/>
              </a:rPr>
              <a:t>√技术实现可以复制和共享</a:t>
            </a:r>
          </a:p>
        </p:txBody>
      </p:sp>
      <p:pic>
        <p:nvPicPr>
          <p:cNvPr id="54" name="图片 521" descr="yunjiagou.png"/>
          <p:cNvPicPr>
            <a:picLocks noChangeAspect="1"/>
          </p:cNvPicPr>
          <p:nvPr/>
        </p:nvPicPr>
        <p:blipFill>
          <a:blip r:embed="rId3" cstate="print"/>
          <a:srcRect/>
          <a:stretch>
            <a:fillRect/>
          </a:stretch>
        </p:blipFill>
        <p:spPr bwMode="auto">
          <a:xfrm>
            <a:off x="354494" y="2564904"/>
            <a:ext cx="4825520" cy="3456384"/>
          </a:xfrm>
          <a:prstGeom prst="rect">
            <a:avLst/>
          </a:prstGeom>
          <a:noFill/>
          <a:ln w="9525">
            <a:noFill/>
            <a:miter lim="800000"/>
            <a:headEnd/>
            <a:tailEnd/>
          </a:ln>
        </p:spPr>
      </p:pic>
    </p:spTree>
    <p:extLst>
      <p:ext uri="{BB962C8B-B14F-4D97-AF65-F5344CB8AC3E}">
        <p14:creationId xmlns:p14="http://schemas.microsoft.com/office/powerpoint/2010/main" xmlns="" val="14579121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云计算基础设施</a:t>
            </a:r>
            <a:r>
              <a:rPr lang="en-US" altLang="zh-CN" dirty="0">
                <a:solidFill>
                  <a:schemeClr val="bg1"/>
                </a:solidFill>
                <a:effectLst>
                  <a:outerShdw blurRad="38100" dist="38100" dir="2700000" algn="tl">
                    <a:srgbClr val="000000">
                      <a:alpha val="43137"/>
                    </a:srgbClr>
                  </a:outerShdw>
                </a:effectLst>
              </a:rPr>
              <a:t>——</a:t>
            </a:r>
            <a:r>
              <a:rPr lang="zh-CN" altLang="en-US" dirty="0">
                <a:solidFill>
                  <a:schemeClr val="bg1"/>
                </a:solidFill>
                <a:effectLst>
                  <a:outerShdw blurRad="38100" dist="38100" dir="2700000" algn="tl">
                    <a:srgbClr val="000000">
                      <a:alpha val="43137"/>
                    </a:srgbClr>
                  </a:outerShdw>
                </a:effectLst>
              </a:rPr>
              <a:t>自主可控</a:t>
            </a:r>
          </a:p>
        </p:txBody>
      </p:sp>
      <p:sp>
        <p:nvSpPr>
          <p:cNvPr id="133" name="Freeform 2"/>
          <p:cNvSpPr>
            <a:spLocks/>
          </p:cNvSpPr>
          <p:nvPr/>
        </p:nvSpPr>
        <p:spPr bwMode="gray">
          <a:xfrm>
            <a:off x="871984" y="851619"/>
            <a:ext cx="5449887" cy="4556125"/>
          </a:xfrm>
          <a:custGeom>
            <a:avLst/>
            <a:gdLst/>
            <a:ahLst/>
            <a:cxnLst>
              <a:cxn ang="0">
                <a:pos x="744" y="1107"/>
              </a:cxn>
              <a:cxn ang="0">
                <a:pos x="0" y="2479"/>
              </a:cxn>
              <a:cxn ang="0">
                <a:pos x="977" y="2854"/>
              </a:cxn>
              <a:cxn ang="0">
                <a:pos x="2200" y="2440"/>
              </a:cxn>
              <a:cxn ang="0">
                <a:pos x="2666" y="1469"/>
              </a:cxn>
              <a:cxn ang="0">
                <a:pos x="2466" y="583"/>
              </a:cxn>
              <a:cxn ang="0">
                <a:pos x="2077" y="0"/>
              </a:cxn>
              <a:cxn ang="0">
                <a:pos x="744" y="1107"/>
              </a:cxn>
            </a:cxnLst>
            <a:rect l="0" t="0" r="r" b="b"/>
            <a:pathLst>
              <a:path w="2698" h="2870">
                <a:moveTo>
                  <a:pt x="744" y="1107"/>
                </a:moveTo>
                <a:lnTo>
                  <a:pt x="0" y="2479"/>
                </a:lnTo>
                <a:cubicBezTo>
                  <a:pt x="323" y="2693"/>
                  <a:pt x="608" y="2838"/>
                  <a:pt x="977" y="2854"/>
                </a:cubicBezTo>
                <a:cubicBezTo>
                  <a:pt x="1346" y="2870"/>
                  <a:pt x="1870" y="2745"/>
                  <a:pt x="2200" y="2440"/>
                </a:cubicBezTo>
                <a:cubicBezTo>
                  <a:pt x="2530" y="2135"/>
                  <a:pt x="2634" y="1715"/>
                  <a:pt x="2666" y="1469"/>
                </a:cubicBezTo>
                <a:cubicBezTo>
                  <a:pt x="2698" y="1223"/>
                  <a:pt x="2575" y="827"/>
                  <a:pt x="2466" y="583"/>
                </a:cubicBezTo>
                <a:cubicBezTo>
                  <a:pt x="2357" y="339"/>
                  <a:pt x="2258" y="175"/>
                  <a:pt x="2077" y="0"/>
                </a:cubicBezTo>
                <a:cubicBezTo>
                  <a:pt x="1410" y="553"/>
                  <a:pt x="744" y="1107"/>
                  <a:pt x="744" y="1107"/>
                </a:cubicBezTo>
                <a:close/>
              </a:path>
            </a:pathLst>
          </a:custGeom>
          <a:gradFill rotWithShape="1">
            <a:gsLst>
              <a:gs pos="0">
                <a:srgbClr val="808080"/>
              </a:gs>
              <a:gs pos="100000">
                <a:srgbClr val="808080">
                  <a:gamma/>
                  <a:tint val="0"/>
                  <a:invGamma/>
                  <a:alpha val="0"/>
                </a:srgbClr>
              </a:gs>
            </a:gsLst>
            <a:lin ang="2700000" scaled="1"/>
          </a:gradFill>
          <a:ln w="9525" cap="flat" cmpd="sng">
            <a:noFill/>
            <a:prstDash val="solid"/>
            <a:round/>
            <a:headEnd/>
            <a:tailEnd/>
          </a:ln>
          <a:effectLst/>
        </p:spPr>
        <p:txBody>
          <a:bodyPr wrap="none" anchor="ctr"/>
          <a:lstStyle/>
          <a:p>
            <a:pPr fontAlgn="auto">
              <a:lnSpc>
                <a:spcPct val="120000"/>
              </a:lnSpc>
              <a:spcBef>
                <a:spcPts val="0"/>
              </a:spcBef>
              <a:spcAft>
                <a:spcPts val="0"/>
              </a:spcAft>
              <a:buFont typeface="Wingdings" pitchFamily="2" charset="2"/>
              <a:buChar char="n"/>
              <a:defRPr/>
            </a:pPr>
            <a:endParaRPr lang="zh-CN" altLang="en-US" sz="2000" kern="0" dirty="0">
              <a:solidFill>
                <a:srgbClr val="003366"/>
              </a:solidFill>
              <a:latin typeface="微软雅黑" pitchFamily="34" charset="-122"/>
              <a:ea typeface="微软雅黑" pitchFamily="34" charset="-122"/>
            </a:endParaRPr>
          </a:p>
        </p:txBody>
      </p:sp>
      <p:sp>
        <p:nvSpPr>
          <p:cNvPr id="134" name="AutoShape 3"/>
          <p:cNvSpPr>
            <a:spLocks noChangeArrowheads="1"/>
          </p:cNvSpPr>
          <p:nvPr/>
        </p:nvSpPr>
        <p:spPr bwMode="gray">
          <a:xfrm rot="2467145" flipH="1">
            <a:off x="3288159" y="1129431"/>
            <a:ext cx="2833687" cy="5181600"/>
          </a:xfrm>
          <a:prstGeom prst="moon">
            <a:avLst>
              <a:gd name="adj" fmla="val 13625"/>
            </a:avLst>
          </a:prstGeom>
          <a:solidFill>
            <a:srgbClr val="C9C9C9">
              <a:alpha val="20000"/>
            </a:srgbClr>
          </a:solidFill>
          <a:ln w="9525" algn="ctr">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35" name="AutoShape 4"/>
          <p:cNvSpPr>
            <a:spLocks noChangeArrowheads="1"/>
          </p:cNvSpPr>
          <p:nvPr/>
        </p:nvSpPr>
        <p:spPr bwMode="gray">
          <a:xfrm rot="2428271" flipH="1">
            <a:off x="3351659" y="1623144"/>
            <a:ext cx="1506537" cy="2765425"/>
          </a:xfrm>
          <a:prstGeom prst="moon">
            <a:avLst>
              <a:gd name="adj" fmla="val 13625"/>
            </a:avLst>
          </a:prstGeom>
          <a:solidFill>
            <a:srgbClr val="C9C9C9">
              <a:alpha val="30196"/>
            </a:srgbClr>
          </a:solidFill>
          <a:ln w="9525" algn="ctr">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36" name="Line 5"/>
          <p:cNvSpPr>
            <a:spLocks noChangeShapeType="1"/>
          </p:cNvSpPr>
          <p:nvPr/>
        </p:nvSpPr>
        <p:spPr bwMode="gray">
          <a:xfrm rot="20560554">
            <a:off x="3161159" y="2159719"/>
            <a:ext cx="3009900" cy="0"/>
          </a:xfrm>
          <a:prstGeom prst="line">
            <a:avLst/>
          </a:prstGeom>
          <a:noFill/>
          <a:ln w="9525">
            <a:solidFill>
              <a:srgbClr val="B2B2B2"/>
            </a:solidFill>
            <a:prstDash val="dash"/>
            <a:round/>
            <a:headEnd/>
            <a:tailEnd/>
          </a:ln>
        </p:spPr>
        <p:txBody>
          <a:bodyPr wrap="none" anchor="ctr"/>
          <a:lstStyle/>
          <a:p>
            <a:pPr fontAlgn="auto">
              <a:spcBef>
                <a:spcPts val="0"/>
              </a:spcBef>
              <a:spcAft>
                <a:spcPts val="0"/>
              </a:spcAft>
              <a:defRPr/>
            </a:pPr>
            <a:endParaRPr lang="zh-CN" altLang="en-US" kern="0">
              <a:solidFill>
                <a:srgbClr val="003366"/>
              </a:solidFill>
              <a:latin typeface="黑体" pitchFamily="49" charset="-122"/>
              <a:ea typeface="黑体" pitchFamily="49" charset="-122"/>
            </a:endParaRPr>
          </a:p>
        </p:txBody>
      </p:sp>
      <p:sp>
        <p:nvSpPr>
          <p:cNvPr id="137" name="Line 6"/>
          <p:cNvSpPr>
            <a:spLocks noChangeShapeType="1"/>
          </p:cNvSpPr>
          <p:nvPr/>
        </p:nvSpPr>
        <p:spPr bwMode="gray">
          <a:xfrm rot="20560554">
            <a:off x="3413571" y="2153369"/>
            <a:ext cx="2859088" cy="1585912"/>
          </a:xfrm>
          <a:prstGeom prst="line">
            <a:avLst/>
          </a:prstGeom>
          <a:noFill/>
          <a:ln w="9525">
            <a:solidFill>
              <a:srgbClr val="B2B2B2"/>
            </a:solidFill>
            <a:prstDash val="dash"/>
            <a:round/>
            <a:headEnd/>
            <a:tailEnd/>
          </a:ln>
        </p:spPr>
        <p:txBody>
          <a:bodyPr wrap="none" anchor="ctr"/>
          <a:lstStyle/>
          <a:p>
            <a:pPr fontAlgn="auto">
              <a:spcBef>
                <a:spcPts val="0"/>
              </a:spcBef>
              <a:spcAft>
                <a:spcPts val="0"/>
              </a:spcAft>
              <a:defRPr/>
            </a:pPr>
            <a:endParaRPr lang="zh-CN" altLang="en-US" kern="0">
              <a:solidFill>
                <a:srgbClr val="003366"/>
              </a:solidFill>
              <a:latin typeface="黑体" pitchFamily="49" charset="-122"/>
              <a:ea typeface="黑体" pitchFamily="49" charset="-122"/>
            </a:endParaRPr>
          </a:p>
        </p:txBody>
      </p:sp>
      <p:sp>
        <p:nvSpPr>
          <p:cNvPr id="138" name="Line 7"/>
          <p:cNvSpPr>
            <a:spLocks noChangeShapeType="1"/>
          </p:cNvSpPr>
          <p:nvPr/>
        </p:nvSpPr>
        <p:spPr bwMode="gray">
          <a:xfrm rot="20560554">
            <a:off x="3597721" y="2342281"/>
            <a:ext cx="1425575" cy="2722563"/>
          </a:xfrm>
          <a:prstGeom prst="line">
            <a:avLst/>
          </a:prstGeom>
          <a:noFill/>
          <a:ln w="9525">
            <a:solidFill>
              <a:srgbClr val="B2B2B2"/>
            </a:solidFill>
            <a:prstDash val="dash"/>
            <a:round/>
            <a:headEnd/>
            <a:tailEnd/>
          </a:ln>
        </p:spPr>
        <p:txBody>
          <a:bodyPr wrap="none" anchor="ctr"/>
          <a:lstStyle/>
          <a:p>
            <a:pPr fontAlgn="auto">
              <a:spcBef>
                <a:spcPts val="0"/>
              </a:spcBef>
              <a:spcAft>
                <a:spcPts val="0"/>
              </a:spcAft>
              <a:defRPr/>
            </a:pPr>
            <a:endParaRPr lang="zh-CN" altLang="en-US" kern="0">
              <a:solidFill>
                <a:srgbClr val="003366"/>
              </a:solidFill>
              <a:latin typeface="黑体" pitchFamily="49" charset="-122"/>
              <a:ea typeface="黑体" pitchFamily="49" charset="-122"/>
            </a:endParaRPr>
          </a:p>
        </p:txBody>
      </p:sp>
      <p:sp>
        <p:nvSpPr>
          <p:cNvPr id="139" name="Line 8"/>
          <p:cNvSpPr>
            <a:spLocks noChangeShapeType="1"/>
          </p:cNvSpPr>
          <p:nvPr/>
        </p:nvSpPr>
        <p:spPr bwMode="gray">
          <a:xfrm rot="20560554" flipH="1">
            <a:off x="2927796" y="2670894"/>
            <a:ext cx="744538" cy="2803525"/>
          </a:xfrm>
          <a:prstGeom prst="line">
            <a:avLst/>
          </a:prstGeom>
          <a:noFill/>
          <a:ln w="9525">
            <a:solidFill>
              <a:srgbClr val="B2B2B2"/>
            </a:solidFill>
            <a:prstDash val="dash"/>
            <a:round/>
            <a:headEnd/>
            <a:tailEnd/>
          </a:ln>
        </p:spPr>
        <p:txBody>
          <a:bodyPr wrap="none" anchor="ctr"/>
          <a:lstStyle/>
          <a:p>
            <a:pPr fontAlgn="auto">
              <a:spcBef>
                <a:spcPts val="0"/>
              </a:spcBef>
              <a:spcAft>
                <a:spcPts val="0"/>
              </a:spcAft>
              <a:defRPr/>
            </a:pPr>
            <a:endParaRPr lang="zh-CN" altLang="en-US" kern="0">
              <a:solidFill>
                <a:srgbClr val="003366"/>
              </a:solidFill>
              <a:latin typeface="黑体" pitchFamily="49" charset="-122"/>
              <a:ea typeface="黑体" pitchFamily="49" charset="-122"/>
            </a:endParaRPr>
          </a:p>
        </p:txBody>
      </p:sp>
      <p:grpSp>
        <p:nvGrpSpPr>
          <p:cNvPr id="3" name="Group 9"/>
          <p:cNvGrpSpPr>
            <a:grpSpLocks/>
          </p:cNvGrpSpPr>
          <p:nvPr/>
        </p:nvGrpSpPr>
        <p:grpSpPr bwMode="auto">
          <a:xfrm>
            <a:off x="1016446" y="1859681"/>
            <a:ext cx="2232025" cy="1546225"/>
            <a:chOff x="1293" y="1283"/>
            <a:chExt cx="962" cy="761"/>
          </a:xfrm>
        </p:grpSpPr>
        <p:sp>
          <p:nvSpPr>
            <p:cNvPr id="141" name="AutoShape 10"/>
            <p:cNvSpPr>
              <a:spLocks noChangeArrowheads="1"/>
            </p:cNvSpPr>
            <p:nvPr/>
          </p:nvSpPr>
          <p:spPr bwMode="gray">
            <a:xfrm>
              <a:off x="1295" y="1283"/>
              <a:ext cx="958" cy="76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600 w 21600"/>
                <a:gd name="T13" fmla="*/ 10814 h 21600"/>
                <a:gd name="T14" fmla="*/ 0 w 21600"/>
                <a:gd name="T15" fmla="*/ 21600 h 21600"/>
              </a:gdLst>
              <a:ahLst/>
              <a:cxnLst>
                <a:cxn ang="T8">
                  <a:pos x="T0" y="T1"/>
                </a:cxn>
                <a:cxn ang="T9">
                  <a:pos x="T2" y="T3"/>
                </a:cxn>
                <a:cxn ang="T10">
                  <a:pos x="T4" y="T5"/>
                </a:cxn>
                <a:cxn ang="T11">
                  <a:pos x="T6" y="T7"/>
                </a:cxn>
              </a:cxnLst>
              <a:rect l="T12" t="T13" r="T14" b="T15"/>
              <a:pathLst>
                <a:path w="21600" h="21600">
                  <a:moveTo>
                    <a:pt x="11434" y="10800"/>
                  </a:moveTo>
                  <a:cubicBezTo>
                    <a:pt x="11434" y="11150"/>
                    <a:pt x="11150" y="11434"/>
                    <a:pt x="10800" y="11434"/>
                  </a:cubicBezTo>
                  <a:cubicBezTo>
                    <a:pt x="10449" y="11434"/>
                    <a:pt x="10166" y="11150"/>
                    <a:pt x="10166" y="10800"/>
                  </a:cubicBezTo>
                  <a:lnTo>
                    <a:pt x="0" y="10800"/>
                  </a:lnTo>
                  <a:cubicBezTo>
                    <a:pt x="0" y="16764"/>
                    <a:pt x="4835" y="21600"/>
                    <a:pt x="10800" y="21600"/>
                  </a:cubicBezTo>
                  <a:cubicBezTo>
                    <a:pt x="16764" y="21600"/>
                    <a:pt x="21600" y="16764"/>
                    <a:pt x="21600" y="10800"/>
                  </a:cubicBezTo>
                  <a:close/>
                </a:path>
              </a:pathLst>
            </a:custGeom>
            <a:gradFill rotWithShape="1">
              <a:gsLst>
                <a:gs pos="0">
                  <a:srgbClr val="FFCC00"/>
                </a:gs>
                <a:gs pos="50000">
                  <a:srgbClr val="663300"/>
                </a:gs>
                <a:gs pos="100000">
                  <a:srgbClr val="FFCC00"/>
                </a:gs>
              </a:gsLst>
              <a:lin ang="5400000" scaled="1"/>
            </a:gradFill>
            <a:ln w="9525" algn="ctr">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42" name="Oval 11"/>
            <p:cNvSpPr>
              <a:spLocks noChangeArrowheads="1"/>
            </p:cNvSpPr>
            <p:nvPr/>
          </p:nvSpPr>
          <p:spPr bwMode="gray">
            <a:xfrm>
              <a:off x="1293" y="1591"/>
              <a:ext cx="962" cy="161"/>
            </a:xfrm>
            <a:prstGeom prst="ellipse">
              <a:avLst/>
            </a:prstGeom>
            <a:gradFill rotWithShape="1">
              <a:gsLst>
                <a:gs pos="0">
                  <a:srgbClr val="FFCC00"/>
                </a:gs>
                <a:gs pos="100000">
                  <a:srgbClr val="FFE476"/>
                </a:gs>
              </a:gsLst>
              <a:lin ang="5400000" scaled="1"/>
            </a:gradFill>
            <a:ln w="9525" algn="ctr">
              <a:noFill/>
              <a:round/>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pic>
        <p:nvPicPr>
          <p:cNvPr id="143" name="Picture 12" descr="worldmap_ani8"/>
          <p:cNvPicPr>
            <a:picLocks noChangeAspect="1" noChangeArrowheads="1" noCrop="1"/>
          </p:cNvPicPr>
          <p:nvPr/>
        </p:nvPicPr>
        <p:blipFill>
          <a:blip r:embed="rId2" cstate="print"/>
          <a:srcRect/>
          <a:stretch>
            <a:fillRect/>
          </a:stretch>
        </p:blipFill>
        <p:spPr bwMode="gray">
          <a:xfrm>
            <a:off x="1160909" y="957981"/>
            <a:ext cx="1720850" cy="1720850"/>
          </a:xfrm>
          <a:prstGeom prst="rect">
            <a:avLst/>
          </a:prstGeom>
          <a:noFill/>
          <a:ln w="9525">
            <a:noFill/>
            <a:miter lim="800000"/>
            <a:headEnd/>
            <a:tailEnd/>
          </a:ln>
        </p:spPr>
      </p:pic>
      <p:pic>
        <p:nvPicPr>
          <p:cNvPr id="144" name="Picture 13" descr="shadow_1_m"/>
          <p:cNvPicPr>
            <a:picLocks noChangeAspect="1" noChangeArrowheads="1"/>
          </p:cNvPicPr>
          <p:nvPr/>
        </p:nvPicPr>
        <p:blipFill>
          <a:blip r:embed="rId3" cstate="print"/>
          <a:srcRect/>
          <a:stretch>
            <a:fillRect/>
          </a:stretch>
        </p:blipFill>
        <p:spPr bwMode="gray">
          <a:xfrm>
            <a:off x="2957959" y="2493094"/>
            <a:ext cx="641350" cy="107950"/>
          </a:xfrm>
          <a:prstGeom prst="rect">
            <a:avLst/>
          </a:prstGeom>
          <a:noFill/>
          <a:ln w="9525">
            <a:noFill/>
            <a:miter lim="800000"/>
            <a:headEnd/>
            <a:tailEnd/>
          </a:ln>
        </p:spPr>
      </p:pic>
      <p:grpSp>
        <p:nvGrpSpPr>
          <p:cNvPr id="4" name="Group 14"/>
          <p:cNvGrpSpPr>
            <a:grpSpLocks/>
          </p:cNvGrpSpPr>
          <p:nvPr/>
        </p:nvGrpSpPr>
        <p:grpSpPr bwMode="auto">
          <a:xfrm>
            <a:off x="5193159" y="2688356"/>
            <a:ext cx="1368425" cy="1368425"/>
            <a:chOff x="3247" y="1673"/>
            <a:chExt cx="606" cy="636"/>
          </a:xfrm>
        </p:grpSpPr>
        <p:pic>
          <p:nvPicPr>
            <p:cNvPr id="146" name="Picture 15" descr="light_shadow"/>
            <p:cNvPicPr>
              <a:picLocks noChangeAspect="1" noChangeArrowheads="1"/>
            </p:cNvPicPr>
            <p:nvPr/>
          </p:nvPicPr>
          <p:blipFill>
            <a:blip r:embed="rId4" cstate="print">
              <a:lum bright="-84000" contrast="-48000"/>
            </a:blip>
            <a:srcRect/>
            <a:stretch>
              <a:fillRect/>
            </a:stretch>
          </p:blipFill>
          <p:spPr bwMode="gray">
            <a:xfrm>
              <a:off x="3305" y="2171"/>
              <a:ext cx="498" cy="138"/>
            </a:xfrm>
            <a:prstGeom prst="rect">
              <a:avLst/>
            </a:prstGeom>
            <a:noFill/>
            <a:ln w="9525">
              <a:noFill/>
              <a:miter lim="800000"/>
              <a:headEnd/>
              <a:tailEnd/>
            </a:ln>
          </p:spPr>
        </p:pic>
        <p:pic>
          <p:nvPicPr>
            <p:cNvPr id="147" name="Picture 16" descr="circuler_1"/>
            <p:cNvPicPr>
              <a:picLocks noChangeAspect="1" noChangeArrowheads="1"/>
            </p:cNvPicPr>
            <p:nvPr/>
          </p:nvPicPr>
          <p:blipFill>
            <a:blip r:embed="rId5" cstate="print"/>
            <a:srcRect/>
            <a:stretch>
              <a:fillRect/>
            </a:stretch>
          </p:blipFill>
          <p:spPr bwMode="gray">
            <a:xfrm>
              <a:off x="3247" y="1673"/>
              <a:ext cx="606" cy="586"/>
            </a:xfrm>
            <a:prstGeom prst="rect">
              <a:avLst/>
            </a:prstGeom>
            <a:noFill/>
            <a:ln w="9525">
              <a:noFill/>
              <a:miter lim="800000"/>
              <a:headEnd/>
              <a:tailEnd/>
            </a:ln>
          </p:spPr>
        </p:pic>
        <p:sp>
          <p:nvSpPr>
            <p:cNvPr id="148" name="Oval 17"/>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lnSpc>
                  <a:spcPct val="120000"/>
                </a:lnSpc>
                <a:buFont typeface="Wingdings" pitchFamily="2" charset="2"/>
                <a:buChar char="n"/>
                <a:defRPr/>
              </a:pPr>
              <a:endParaRPr lang="zh-CN" altLang="en-US" sz="2000">
                <a:solidFill>
                  <a:srgbClr val="003366"/>
                </a:solidFill>
                <a:latin typeface="微软雅黑" pitchFamily="34" charset="-122"/>
                <a:ea typeface="微软雅黑" pitchFamily="34" charset="-122"/>
              </a:endParaRPr>
            </a:p>
          </p:txBody>
        </p:sp>
        <p:grpSp>
          <p:nvGrpSpPr>
            <p:cNvPr id="5" name="Group 18"/>
            <p:cNvGrpSpPr>
              <a:grpSpLocks/>
            </p:cNvGrpSpPr>
            <p:nvPr/>
          </p:nvGrpSpPr>
          <p:grpSpPr bwMode="auto">
            <a:xfrm rot="-1045052" flipH="1" flipV="1">
              <a:off x="3293" y="2156"/>
              <a:ext cx="471" cy="107"/>
              <a:chOff x="2528" y="1060"/>
              <a:chExt cx="894" cy="236"/>
            </a:xfrm>
          </p:grpSpPr>
          <p:grpSp>
            <p:nvGrpSpPr>
              <p:cNvPr id="6" name="Group 19"/>
              <p:cNvGrpSpPr>
                <a:grpSpLocks/>
              </p:cNvGrpSpPr>
              <p:nvPr/>
            </p:nvGrpSpPr>
            <p:grpSpPr bwMode="auto">
              <a:xfrm>
                <a:off x="2528" y="1060"/>
                <a:ext cx="742" cy="186"/>
                <a:chOff x="1565" y="2568"/>
                <a:chExt cx="1118" cy="279"/>
              </a:xfrm>
            </p:grpSpPr>
            <p:sp>
              <p:nvSpPr>
                <p:cNvPr id="157" name="AutoShape 20"/>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58" name="AutoShape 21"/>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59" name="AutoShape 22"/>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60" name="AutoShape 23"/>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nvGrpSpPr>
              <p:cNvPr id="7" name="Group 24"/>
              <p:cNvGrpSpPr>
                <a:grpSpLocks/>
              </p:cNvGrpSpPr>
              <p:nvPr/>
            </p:nvGrpSpPr>
            <p:grpSpPr bwMode="auto">
              <a:xfrm rot="1353540">
                <a:off x="2680" y="1110"/>
                <a:ext cx="742" cy="186"/>
                <a:chOff x="1565" y="2568"/>
                <a:chExt cx="1118" cy="279"/>
              </a:xfrm>
            </p:grpSpPr>
            <p:sp>
              <p:nvSpPr>
                <p:cNvPr id="153" name="AutoShape 25"/>
                <p:cNvSpPr>
                  <a:spLocks noChangeArrowheads="1"/>
                </p:cNvSpPr>
                <p:nvPr/>
              </p:nvSpPr>
              <p:spPr bwMode="gray">
                <a:xfrm rot="5263130">
                  <a:off x="1859" y="2274"/>
                  <a:ext cx="227" cy="816"/>
                </a:xfrm>
                <a:prstGeom prst="moon">
                  <a:avLst>
                    <a:gd name="adj" fmla="val 49773"/>
                  </a:avLst>
                </a:prstGeom>
                <a:solidFill>
                  <a:srgbClr val="FFFFFF">
                    <a:alpha val="9019"/>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54" name="AutoShape 26"/>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55" name="AutoShape 27"/>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56" name="AutoShape 28"/>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sp>
          <p:nvSpPr>
            <p:cNvPr id="150" name="Freeform 29"/>
            <p:cNvSpPr>
              <a:spLocks/>
            </p:cNvSpPr>
            <p:nvPr/>
          </p:nvSpPr>
          <p:spPr bwMode="gray">
            <a:xfrm>
              <a:off x="3309" y="1685"/>
              <a:ext cx="473" cy="204"/>
            </a:xfrm>
            <a:custGeom>
              <a:avLst/>
              <a:gdLst>
                <a:gd name="T0" fmla="*/ 21 w 1321"/>
                <a:gd name="T1" fmla="*/ 3 h 712"/>
                <a:gd name="T2" fmla="*/ 22 w 1321"/>
                <a:gd name="T3" fmla="*/ 3 h 712"/>
                <a:gd name="T4" fmla="*/ 22 w 1321"/>
                <a:gd name="T5" fmla="*/ 3 h 712"/>
                <a:gd name="T6" fmla="*/ 22 w 1321"/>
                <a:gd name="T7" fmla="*/ 3 h 712"/>
                <a:gd name="T8" fmla="*/ 21 w 1321"/>
                <a:gd name="T9" fmla="*/ 4 h 712"/>
                <a:gd name="T10" fmla="*/ 21 w 1321"/>
                <a:gd name="T11" fmla="*/ 4 h 712"/>
                <a:gd name="T12" fmla="*/ 20 w 1321"/>
                <a:gd name="T13" fmla="*/ 4 h 712"/>
                <a:gd name="T14" fmla="*/ 20 w 1321"/>
                <a:gd name="T15" fmla="*/ 4 h 712"/>
                <a:gd name="T16" fmla="*/ 19 w 1321"/>
                <a:gd name="T17" fmla="*/ 4 h 712"/>
                <a:gd name="T18" fmla="*/ 18 w 1321"/>
                <a:gd name="T19" fmla="*/ 5 h 712"/>
                <a:gd name="T20" fmla="*/ 17 w 1321"/>
                <a:gd name="T21" fmla="*/ 5 h 712"/>
                <a:gd name="T22" fmla="*/ 16 w 1321"/>
                <a:gd name="T23" fmla="*/ 5 h 712"/>
                <a:gd name="T24" fmla="*/ 15 w 1321"/>
                <a:gd name="T25" fmla="*/ 5 h 712"/>
                <a:gd name="T26" fmla="*/ 14 w 1321"/>
                <a:gd name="T27" fmla="*/ 5 h 712"/>
                <a:gd name="T28" fmla="*/ 13 w 1321"/>
                <a:gd name="T29" fmla="*/ 5 h 712"/>
                <a:gd name="T30" fmla="*/ 8 w 1321"/>
                <a:gd name="T31" fmla="*/ 5 h 712"/>
                <a:gd name="T32" fmla="*/ 8 w 1321"/>
                <a:gd name="T33" fmla="*/ 5 h 712"/>
                <a:gd name="T34" fmla="*/ 7 w 1321"/>
                <a:gd name="T35" fmla="*/ 5 h 712"/>
                <a:gd name="T36" fmla="*/ 6 w 1321"/>
                <a:gd name="T37" fmla="*/ 5 h 712"/>
                <a:gd name="T38" fmla="*/ 5 w 1321"/>
                <a:gd name="T39" fmla="*/ 5 h 712"/>
                <a:gd name="T40" fmla="*/ 4 w 1321"/>
                <a:gd name="T41" fmla="*/ 5 h 712"/>
                <a:gd name="T42" fmla="*/ 3 w 1321"/>
                <a:gd name="T43" fmla="*/ 5 h 712"/>
                <a:gd name="T44" fmla="*/ 2 w 1321"/>
                <a:gd name="T45" fmla="*/ 4 h 712"/>
                <a:gd name="T46" fmla="*/ 2 w 1321"/>
                <a:gd name="T47" fmla="*/ 4 h 712"/>
                <a:gd name="T48" fmla="*/ 1 w 1321"/>
                <a:gd name="T49" fmla="*/ 4 h 712"/>
                <a:gd name="T50" fmla="*/ 1 w 1321"/>
                <a:gd name="T51" fmla="*/ 4 h 712"/>
                <a:gd name="T52" fmla="*/ 0 w 1321"/>
                <a:gd name="T53" fmla="*/ 4 h 712"/>
                <a:gd name="T54" fmla="*/ 0 w 1321"/>
                <a:gd name="T55" fmla="*/ 4 h 712"/>
                <a:gd name="T56" fmla="*/ 0 w 1321"/>
                <a:gd name="T57" fmla="*/ 3 h 712"/>
                <a:gd name="T58" fmla="*/ 0 w 1321"/>
                <a:gd name="T59" fmla="*/ 3 h 712"/>
                <a:gd name="T60" fmla="*/ 0 w 1321"/>
                <a:gd name="T61" fmla="*/ 3 h 712"/>
                <a:gd name="T62" fmla="*/ 0 w 1321"/>
                <a:gd name="T63" fmla="*/ 3 h 712"/>
                <a:gd name="T64" fmla="*/ 1 w 1321"/>
                <a:gd name="T65" fmla="*/ 3 h 712"/>
                <a:gd name="T66" fmla="*/ 1 w 1321"/>
                <a:gd name="T67" fmla="*/ 2 h 712"/>
                <a:gd name="T68" fmla="*/ 3 w 1321"/>
                <a:gd name="T69" fmla="*/ 1 h 712"/>
                <a:gd name="T70" fmla="*/ 3 w 1321"/>
                <a:gd name="T71" fmla="*/ 1 h 712"/>
                <a:gd name="T72" fmla="*/ 5 w 1321"/>
                <a:gd name="T73" fmla="*/ 1 h 712"/>
                <a:gd name="T74" fmla="*/ 6 w 1321"/>
                <a:gd name="T75" fmla="*/ 1 h 712"/>
                <a:gd name="T76" fmla="*/ 7 w 1321"/>
                <a:gd name="T77" fmla="*/ 0 h 712"/>
                <a:gd name="T78" fmla="*/ 8 w 1321"/>
                <a:gd name="T79" fmla="*/ 0 h 712"/>
                <a:gd name="T80" fmla="*/ 9 w 1321"/>
                <a:gd name="T81" fmla="*/ 0 h 712"/>
                <a:gd name="T82" fmla="*/ 11 w 1321"/>
                <a:gd name="T83" fmla="*/ 0 h 712"/>
                <a:gd name="T84" fmla="*/ 11 w 1321"/>
                <a:gd name="T85" fmla="*/ 0 h 712"/>
                <a:gd name="T86" fmla="*/ 13 w 1321"/>
                <a:gd name="T87" fmla="*/ 0 h 712"/>
                <a:gd name="T88" fmla="*/ 14 w 1321"/>
                <a:gd name="T89" fmla="*/ 0 h 712"/>
                <a:gd name="T90" fmla="*/ 15 w 1321"/>
                <a:gd name="T91" fmla="*/ 0 h 712"/>
                <a:gd name="T92" fmla="*/ 17 w 1321"/>
                <a:gd name="T93" fmla="*/ 1 h 712"/>
                <a:gd name="T94" fmla="*/ 18 w 1321"/>
                <a:gd name="T95" fmla="*/ 1 h 712"/>
                <a:gd name="T96" fmla="*/ 19 w 1321"/>
                <a:gd name="T97" fmla="*/ 1 h 712"/>
                <a:gd name="T98" fmla="*/ 20 w 1321"/>
                <a:gd name="T99" fmla="*/ 2 h 712"/>
                <a:gd name="T100" fmla="*/ 21 w 1321"/>
                <a:gd name="T101" fmla="*/ 2 h 712"/>
                <a:gd name="T102" fmla="*/ 21 w 1321"/>
                <a:gd name="T103" fmla="*/ 3 h 712"/>
                <a:gd name="T104" fmla="*/ 21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AF6A2"/>
                </a:gs>
              </a:gsLst>
              <a:lin ang="5400000" scaled="1"/>
            </a:gradFill>
            <a:ln w="0">
              <a:noFill/>
              <a:round/>
              <a:headEnd/>
              <a:tailEnd/>
            </a:ln>
          </p:spPr>
          <p:txBody>
            <a:bodyP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sp>
        <p:nvSpPr>
          <p:cNvPr id="161" name="Text Box 30"/>
          <p:cNvSpPr txBox="1">
            <a:spLocks noChangeArrowheads="1"/>
          </p:cNvSpPr>
          <p:nvPr/>
        </p:nvSpPr>
        <p:spPr bwMode="gray">
          <a:xfrm>
            <a:off x="4400996" y="2964581"/>
            <a:ext cx="2016125" cy="683264"/>
          </a:xfrm>
          <a:prstGeom prst="rect">
            <a:avLst/>
          </a:prstGeom>
          <a:noFill/>
          <a:ln w="9525" algn="ctr">
            <a:noFill/>
            <a:miter lim="800000"/>
            <a:headEnd/>
            <a:tailEnd/>
          </a:ln>
        </p:spPr>
        <p:txBody>
          <a:bodyPr>
            <a:spAutoFit/>
          </a:bodyPr>
          <a:lstStyle/>
          <a:p>
            <a:pPr lvl="2" algn="ctr">
              <a:lnSpc>
                <a:spcPct val="120000"/>
              </a:lnSpc>
              <a:spcBef>
                <a:spcPct val="50000"/>
              </a:spcBef>
              <a:buFont typeface="Wingdings" pitchFamily="2" charset="2"/>
              <a:buChar char="n"/>
            </a:pPr>
            <a:r>
              <a:rPr lang="zh-CN" altLang="en-US" sz="1600" b="1">
                <a:solidFill>
                  <a:srgbClr val="003366"/>
                </a:solidFill>
                <a:latin typeface="微软雅黑" pitchFamily="34" charset="-122"/>
                <a:ea typeface="微软雅黑" pitchFamily="34" charset="-122"/>
              </a:rPr>
              <a:t>海量存储系统</a:t>
            </a:r>
            <a:endParaRPr lang="en-US" altLang="zh-CN" sz="1600" b="1">
              <a:solidFill>
                <a:srgbClr val="003366"/>
              </a:solidFill>
              <a:latin typeface="微软雅黑" pitchFamily="34" charset="-122"/>
              <a:ea typeface="微软雅黑" pitchFamily="34" charset="-122"/>
            </a:endParaRPr>
          </a:p>
        </p:txBody>
      </p:sp>
      <p:sp>
        <p:nvSpPr>
          <p:cNvPr id="162" name="Text Box 31"/>
          <p:cNvSpPr txBox="1">
            <a:spLocks noChangeArrowheads="1"/>
          </p:cNvSpPr>
          <p:nvPr/>
        </p:nvSpPr>
        <p:spPr bwMode="gray">
          <a:xfrm>
            <a:off x="1262509" y="2829644"/>
            <a:ext cx="1639887" cy="338137"/>
          </a:xfrm>
          <a:prstGeom prst="rect">
            <a:avLst/>
          </a:prstGeom>
          <a:noFill/>
          <a:ln w="9525" algn="ctr">
            <a:noFill/>
            <a:miter lim="800000"/>
            <a:headEnd/>
            <a:tailEnd/>
          </a:ln>
          <a:effectLst>
            <a:outerShdw dist="12700" dir="5400000" algn="ctr" rotWithShape="0">
              <a:srgbClr val="003300">
                <a:alpha val="50000"/>
              </a:srgbClr>
            </a:outerShdw>
          </a:effectLst>
        </p:spPr>
        <p:txBody>
          <a:bodyPr>
            <a:spAutoFit/>
          </a:bodyPr>
          <a:lstStyle/>
          <a:p>
            <a:pPr algn="ctr" fontAlgn="auto">
              <a:spcBef>
                <a:spcPct val="50000"/>
              </a:spcBef>
              <a:spcAft>
                <a:spcPts val="0"/>
              </a:spcAft>
              <a:defRPr/>
            </a:pPr>
            <a:r>
              <a:rPr lang="zh-CN" altLang="en-US" sz="1600" b="1" kern="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核心云计算设备</a:t>
            </a:r>
            <a:endParaRPr lang="en-US" altLang="zh-CN" sz="1600" b="1" kern="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8" name="Group 56"/>
          <p:cNvGrpSpPr>
            <a:grpSpLocks/>
          </p:cNvGrpSpPr>
          <p:nvPr/>
        </p:nvGrpSpPr>
        <p:grpSpPr bwMode="auto">
          <a:xfrm>
            <a:off x="4327971" y="3983756"/>
            <a:ext cx="1409700" cy="1398588"/>
            <a:chOff x="3247" y="1673"/>
            <a:chExt cx="606" cy="636"/>
          </a:xfrm>
        </p:grpSpPr>
        <p:pic>
          <p:nvPicPr>
            <p:cNvPr id="164" name="Picture 57" descr="light_shadow"/>
            <p:cNvPicPr>
              <a:picLocks noChangeAspect="1" noChangeArrowheads="1"/>
            </p:cNvPicPr>
            <p:nvPr/>
          </p:nvPicPr>
          <p:blipFill>
            <a:blip r:embed="rId6" cstate="print">
              <a:lum bright="-84000" contrast="-48000"/>
            </a:blip>
            <a:srcRect/>
            <a:stretch>
              <a:fillRect/>
            </a:stretch>
          </p:blipFill>
          <p:spPr bwMode="gray">
            <a:xfrm>
              <a:off x="3305" y="2171"/>
              <a:ext cx="498" cy="138"/>
            </a:xfrm>
            <a:prstGeom prst="rect">
              <a:avLst/>
            </a:prstGeom>
            <a:noFill/>
            <a:ln w="9525">
              <a:noFill/>
              <a:miter lim="800000"/>
              <a:headEnd/>
              <a:tailEnd/>
            </a:ln>
          </p:spPr>
        </p:pic>
        <p:pic>
          <p:nvPicPr>
            <p:cNvPr id="165" name="Picture 58" descr="circuler_1"/>
            <p:cNvPicPr>
              <a:picLocks noChangeAspect="1" noChangeArrowheads="1"/>
            </p:cNvPicPr>
            <p:nvPr/>
          </p:nvPicPr>
          <p:blipFill>
            <a:blip r:embed="rId7" cstate="print"/>
            <a:srcRect/>
            <a:stretch>
              <a:fillRect/>
            </a:stretch>
          </p:blipFill>
          <p:spPr bwMode="gray">
            <a:xfrm>
              <a:off x="3247" y="1673"/>
              <a:ext cx="606" cy="586"/>
            </a:xfrm>
            <a:prstGeom prst="rect">
              <a:avLst/>
            </a:prstGeom>
            <a:noFill/>
            <a:ln w="9525">
              <a:noFill/>
              <a:miter lim="800000"/>
              <a:headEnd/>
              <a:tailEnd/>
            </a:ln>
          </p:spPr>
        </p:pic>
        <p:sp>
          <p:nvSpPr>
            <p:cNvPr id="166" name="Oval 59"/>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lnSpc>
                  <a:spcPct val="120000"/>
                </a:lnSpc>
                <a:buFont typeface="Wingdings" pitchFamily="2" charset="2"/>
                <a:buChar char="n"/>
                <a:defRPr/>
              </a:pPr>
              <a:endParaRPr lang="zh-CN" altLang="en-US" sz="2000">
                <a:solidFill>
                  <a:srgbClr val="003366"/>
                </a:solidFill>
                <a:latin typeface="微软雅黑" pitchFamily="34" charset="-122"/>
                <a:ea typeface="微软雅黑" pitchFamily="34" charset="-122"/>
              </a:endParaRPr>
            </a:p>
          </p:txBody>
        </p:sp>
        <p:grpSp>
          <p:nvGrpSpPr>
            <p:cNvPr id="9" name="Group 60"/>
            <p:cNvGrpSpPr>
              <a:grpSpLocks/>
            </p:cNvGrpSpPr>
            <p:nvPr/>
          </p:nvGrpSpPr>
          <p:grpSpPr bwMode="auto">
            <a:xfrm rot="-1045052" flipH="1" flipV="1">
              <a:off x="3293" y="2156"/>
              <a:ext cx="471" cy="107"/>
              <a:chOff x="2528" y="1060"/>
              <a:chExt cx="894" cy="236"/>
            </a:xfrm>
          </p:grpSpPr>
          <p:grpSp>
            <p:nvGrpSpPr>
              <p:cNvPr id="10" name="Group 61"/>
              <p:cNvGrpSpPr>
                <a:grpSpLocks/>
              </p:cNvGrpSpPr>
              <p:nvPr/>
            </p:nvGrpSpPr>
            <p:grpSpPr bwMode="auto">
              <a:xfrm>
                <a:off x="2528" y="1060"/>
                <a:ext cx="742" cy="186"/>
                <a:chOff x="1565" y="2568"/>
                <a:chExt cx="1118" cy="279"/>
              </a:xfrm>
            </p:grpSpPr>
            <p:sp>
              <p:nvSpPr>
                <p:cNvPr id="175" name="AutoShape 62"/>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76" name="AutoShape 63"/>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77" name="AutoShape 64"/>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78" name="AutoShape 65"/>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nvGrpSpPr>
              <p:cNvPr id="11" name="Group 66"/>
              <p:cNvGrpSpPr>
                <a:grpSpLocks/>
              </p:cNvGrpSpPr>
              <p:nvPr/>
            </p:nvGrpSpPr>
            <p:grpSpPr bwMode="auto">
              <a:xfrm rot="1353540">
                <a:off x="2680" y="1110"/>
                <a:ext cx="742" cy="186"/>
                <a:chOff x="1565" y="2568"/>
                <a:chExt cx="1118" cy="279"/>
              </a:xfrm>
            </p:grpSpPr>
            <p:sp>
              <p:nvSpPr>
                <p:cNvPr id="171" name="AutoShape 67"/>
                <p:cNvSpPr>
                  <a:spLocks noChangeArrowheads="1"/>
                </p:cNvSpPr>
                <p:nvPr/>
              </p:nvSpPr>
              <p:spPr bwMode="gray">
                <a:xfrm rot="5263130">
                  <a:off x="1859" y="2274"/>
                  <a:ext cx="227" cy="816"/>
                </a:xfrm>
                <a:prstGeom prst="moon">
                  <a:avLst>
                    <a:gd name="adj" fmla="val 49773"/>
                  </a:avLst>
                </a:prstGeom>
                <a:solidFill>
                  <a:srgbClr val="FFFFFF">
                    <a:alpha val="9019"/>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72" name="AutoShape 68"/>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73" name="AutoShape 69"/>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74" name="AutoShape 70"/>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sp>
          <p:nvSpPr>
            <p:cNvPr id="168" name="Freeform 71"/>
            <p:cNvSpPr>
              <a:spLocks/>
            </p:cNvSpPr>
            <p:nvPr/>
          </p:nvSpPr>
          <p:spPr bwMode="gray">
            <a:xfrm>
              <a:off x="3309" y="1685"/>
              <a:ext cx="473" cy="204"/>
            </a:xfrm>
            <a:custGeom>
              <a:avLst/>
              <a:gdLst>
                <a:gd name="T0" fmla="*/ 21 w 1321"/>
                <a:gd name="T1" fmla="*/ 3 h 712"/>
                <a:gd name="T2" fmla="*/ 22 w 1321"/>
                <a:gd name="T3" fmla="*/ 3 h 712"/>
                <a:gd name="T4" fmla="*/ 22 w 1321"/>
                <a:gd name="T5" fmla="*/ 3 h 712"/>
                <a:gd name="T6" fmla="*/ 22 w 1321"/>
                <a:gd name="T7" fmla="*/ 3 h 712"/>
                <a:gd name="T8" fmla="*/ 21 w 1321"/>
                <a:gd name="T9" fmla="*/ 4 h 712"/>
                <a:gd name="T10" fmla="*/ 21 w 1321"/>
                <a:gd name="T11" fmla="*/ 4 h 712"/>
                <a:gd name="T12" fmla="*/ 20 w 1321"/>
                <a:gd name="T13" fmla="*/ 4 h 712"/>
                <a:gd name="T14" fmla="*/ 20 w 1321"/>
                <a:gd name="T15" fmla="*/ 4 h 712"/>
                <a:gd name="T16" fmla="*/ 19 w 1321"/>
                <a:gd name="T17" fmla="*/ 4 h 712"/>
                <a:gd name="T18" fmla="*/ 18 w 1321"/>
                <a:gd name="T19" fmla="*/ 5 h 712"/>
                <a:gd name="T20" fmla="*/ 17 w 1321"/>
                <a:gd name="T21" fmla="*/ 5 h 712"/>
                <a:gd name="T22" fmla="*/ 16 w 1321"/>
                <a:gd name="T23" fmla="*/ 5 h 712"/>
                <a:gd name="T24" fmla="*/ 15 w 1321"/>
                <a:gd name="T25" fmla="*/ 5 h 712"/>
                <a:gd name="T26" fmla="*/ 14 w 1321"/>
                <a:gd name="T27" fmla="*/ 5 h 712"/>
                <a:gd name="T28" fmla="*/ 13 w 1321"/>
                <a:gd name="T29" fmla="*/ 5 h 712"/>
                <a:gd name="T30" fmla="*/ 8 w 1321"/>
                <a:gd name="T31" fmla="*/ 5 h 712"/>
                <a:gd name="T32" fmla="*/ 8 w 1321"/>
                <a:gd name="T33" fmla="*/ 5 h 712"/>
                <a:gd name="T34" fmla="*/ 7 w 1321"/>
                <a:gd name="T35" fmla="*/ 5 h 712"/>
                <a:gd name="T36" fmla="*/ 6 w 1321"/>
                <a:gd name="T37" fmla="*/ 5 h 712"/>
                <a:gd name="T38" fmla="*/ 5 w 1321"/>
                <a:gd name="T39" fmla="*/ 5 h 712"/>
                <a:gd name="T40" fmla="*/ 4 w 1321"/>
                <a:gd name="T41" fmla="*/ 5 h 712"/>
                <a:gd name="T42" fmla="*/ 3 w 1321"/>
                <a:gd name="T43" fmla="*/ 5 h 712"/>
                <a:gd name="T44" fmla="*/ 2 w 1321"/>
                <a:gd name="T45" fmla="*/ 4 h 712"/>
                <a:gd name="T46" fmla="*/ 2 w 1321"/>
                <a:gd name="T47" fmla="*/ 4 h 712"/>
                <a:gd name="T48" fmla="*/ 1 w 1321"/>
                <a:gd name="T49" fmla="*/ 4 h 712"/>
                <a:gd name="T50" fmla="*/ 1 w 1321"/>
                <a:gd name="T51" fmla="*/ 4 h 712"/>
                <a:gd name="T52" fmla="*/ 0 w 1321"/>
                <a:gd name="T53" fmla="*/ 4 h 712"/>
                <a:gd name="T54" fmla="*/ 0 w 1321"/>
                <a:gd name="T55" fmla="*/ 4 h 712"/>
                <a:gd name="T56" fmla="*/ 0 w 1321"/>
                <a:gd name="T57" fmla="*/ 3 h 712"/>
                <a:gd name="T58" fmla="*/ 0 w 1321"/>
                <a:gd name="T59" fmla="*/ 3 h 712"/>
                <a:gd name="T60" fmla="*/ 0 w 1321"/>
                <a:gd name="T61" fmla="*/ 3 h 712"/>
                <a:gd name="T62" fmla="*/ 0 w 1321"/>
                <a:gd name="T63" fmla="*/ 3 h 712"/>
                <a:gd name="T64" fmla="*/ 1 w 1321"/>
                <a:gd name="T65" fmla="*/ 3 h 712"/>
                <a:gd name="T66" fmla="*/ 1 w 1321"/>
                <a:gd name="T67" fmla="*/ 2 h 712"/>
                <a:gd name="T68" fmla="*/ 3 w 1321"/>
                <a:gd name="T69" fmla="*/ 1 h 712"/>
                <a:gd name="T70" fmla="*/ 3 w 1321"/>
                <a:gd name="T71" fmla="*/ 1 h 712"/>
                <a:gd name="T72" fmla="*/ 5 w 1321"/>
                <a:gd name="T73" fmla="*/ 1 h 712"/>
                <a:gd name="T74" fmla="*/ 6 w 1321"/>
                <a:gd name="T75" fmla="*/ 1 h 712"/>
                <a:gd name="T76" fmla="*/ 7 w 1321"/>
                <a:gd name="T77" fmla="*/ 0 h 712"/>
                <a:gd name="T78" fmla="*/ 8 w 1321"/>
                <a:gd name="T79" fmla="*/ 0 h 712"/>
                <a:gd name="T80" fmla="*/ 9 w 1321"/>
                <a:gd name="T81" fmla="*/ 0 h 712"/>
                <a:gd name="T82" fmla="*/ 11 w 1321"/>
                <a:gd name="T83" fmla="*/ 0 h 712"/>
                <a:gd name="T84" fmla="*/ 11 w 1321"/>
                <a:gd name="T85" fmla="*/ 0 h 712"/>
                <a:gd name="T86" fmla="*/ 13 w 1321"/>
                <a:gd name="T87" fmla="*/ 0 h 712"/>
                <a:gd name="T88" fmla="*/ 14 w 1321"/>
                <a:gd name="T89" fmla="*/ 0 h 712"/>
                <a:gd name="T90" fmla="*/ 15 w 1321"/>
                <a:gd name="T91" fmla="*/ 0 h 712"/>
                <a:gd name="T92" fmla="*/ 17 w 1321"/>
                <a:gd name="T93" fmla="*/ 1 h 712"/>
                <a:gd name="T94" fmla="*/ 18 w 1321"/>
                <a:gd name="T95" fmla="*/ 1 h 712"/>
                <a:gd name="T96" fmla="*/ 19 w 1321"/>
                <a:gd name="T97" fmla="*/ 1 h 712"/>
                <a:gd name="T98" fmla="*/ 20 w 1321"/>
                <a:gd name="T99" fmla="*/ 2 h 712"/>
                <a:gd name="T100" fmla="*/ 21 w 1321"/>
                <a:gd name="T101" fmla="*/ 2 h 712"/>
                <a:gd name="T102" fmla="*/ 21 w 1321"/>
                <a:gd name="T103" fmla="*/ 3 h 712"/>
                <a:gd name="T104" fmla="*/ 21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AF6A2"/>
                </a:gs>
              </a:gsLst>
              <a:lin ang="5400000" scaled="1"/>
            </a:gradFill>
            <a:ln w="0">
              <a:noFill/>
              <a:round/>
              <a:headEnd/>
              <a:tailEnd/>
            </a:ln>
          </p:spPr>
          <p:txBody>
            <a:bodyP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nvGrpSpPr>
          <p:cNvPr id="12" name="Group 73"/>
          <p:cNvGrpSpPr>
            <a:grpSpLocks/>
          </p:cNvGrpSpPr>
          <p:nvPr/>
        </p:nvGrpSpPr>
        <p:grpSpPr bwMode="auto">
          <a:xfrm>
            <a:off x="2888109" y="4633044"/>
            <a:ext cx="1379537" cy="1349375"/>
            <a:chOff x="3247" y="1673"/>
            <a:chExt cx="606" cy="636"/>
          </a:xfrm>
        </p:grpSpPr>
        <p:pic>
          <p:nvPicPr>
            <p:cNvPr id="180" name="Picture 74" descr="light_shadow"/>
            <p:cNvPicPr>
              <a:picLocks noChangeAspect="1" noChangeArrowheads="1"/>
            </p:cNvPicPr>
            <p:nvPr/>
          </p:nvPicPr>
          <p:blipFill>
            <a:blip r:embed="rId8" cstate="print">
              <a:lum bright="-84000" contrast="-48000"/>
            </a:blip>
            <a:srcRect/>
            <a:stretch>
              <a:fillRect/>
            </a:stretch>
          </p:blipFill>
          <p:spPr bwMode="gray">
            <a:xfrm>
              <a:off x="3305" y="2171"/>
              <a:ext cx="498" cy="138"/>
            </a:xfrm>
            <a:prstGeom prst="rect">
              <a:avLst/>
            </a:prstGeom>
            <a:noFill/>
            <a:ln w="9525">
              <a:noFill/>
              <a:miter lim="800000"/>
              <a:headEnd/>
              <a:tailEnd/>
            </a:ln>
          </p:spPr>
        </p:pic>
        <p:pic>
          <p:nvPicPr>
            <p:cNvPr id="181" name="Picture 75" descr="circuler_1"/>
            <p:cNvPicPr>
              <a:picLocks noChangeAspect="1" noChangeArrowheads="1"/>
            </p:cNvPicPr>
            <p:nvPr/>
          </p:nvPicPr>
          <p:blipFill>
            <a:blip r:embed="rId9" cstate="print"/>
            <a:srcRect/>
            <a:stretch>
              <a:fillRect/>
            </a:stretch>
          </p:blipFill>
          <p:spPr bwMode="gray">
            <a:xfrm>
              <a:off x="3247" y="1673"/>
              <a:ext cx="606" cy="586"/>
            </a:xfrm>
            <a:prstGeom prst="rect">
              <a:avLst/>
            </a:prstGeom>
            <a:noFill/>
            <a:ln w="9525">
              <a:noFill/>
              <a:miter lim="800000"/>
              <a:headEnd/>
              <a:tailEnd/>
            </a:ln>
          </p:spPr>
        </p:pic>
        <p:sp>
          <p:nvSpPr>
            <p:cNvPr id="182" name="Oval 76"/>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lnSpc>
                  <a:spcPct val="120000"/>
                </a:lnSpc>
                <a:buFont typeface="Wingdings" pitchFamily="2" charset="2"/>
                <a:buChar char="n"/>
                <a:defRPr/>
              </a:pPr>
              <a:endParaRPr lang="zh-CN" altLang="en-US" sz="2000">
                <a:solidFill>
                  <a:srgbClr val="003366"/>
                </a:solidFill>
                <a:latin typeface="微软雅黑" pitchFamily="34" charset="-122"/>
                <a:ea typeface="微软雅黑" pitchFamily="34" charset="-122"/>
              </a:endParaRPr>
            </a:p>
          </p:txBody>
        </p:sp>
        <p:grpSp>
          <p:nvGrpSpPr>
            <p:cNvPr id="13" name="Group 77"/>
            <p:cNvGrpSpPr>
              <a:grpSpLocks/>
            </p:cNvGrpSpPr>
            <p:nvPr/>
          </p:nvGrpSpPr>
          <p:grpSpPr bwMode="auto">
            <a:xfrm rot="-1045052" flipH="1" flipV="1">
              <a:off x="3293" y="2156"/>
              <a:ext cx="471" cy="107"/>
              <a:chOff x="2528" y="1060"/>
              <a:chExt cx="894" cy="236"/>
            </a:xfrm>
          </p:grpSpPr>
          <p:grpSp>
            <p:nvGrpSpPr>
              <p:cNvPr id="14" name="Group 78"/>
              <p:cNvGrpSpPr>
                <a:grpSpLocks/>
              </p:cNvGrpSpPr>
              <p:nvPr/>
            </p:nvGrpSpPr>
            <p:grpSpPr bwMode="auto">
              <a:xfrm>
                <a:off x="2528" y="1060"/>
                <a:ext cx="742" cy="186"/>
                <a:chOff x="1565" y="2568"/>
                <a:chExt cx="1118" cy="279"/>
              </a:xfrm>
            </p:grpSpPr>
            <p:sp>
              <p:nvSpPr>
                <p:cNvPr id="191" name="AutoShape 79"/>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92" name="AutoShape 80"/>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93" name="AutoShape 81"/>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94" name="AutoShape 82"/>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nvGrpSpPr>
              <p:cNvPr id="15" name="Group 83"/>
              <p:cNvGrpSpPr>
                <a:grpSpLocks/>
              </p:cNvGrpSpPr>
              <p:nvPr/>
            </p:nvGrpSpPr>
            <p:grpSpPr bwMode="auto">
              <a:xfrm rot="1353540">
                <a:off x="2680" y="1110"/>
                <a:ext cx="742" cy="186"/>
                <a:chOff x="1565" y="2568"/>
                <a:chExt cx="1118" cy="279"/>
              </a:xfrm>
            </p:grpSpPr>
            <p:sp>
              <p:nvSpPr>
                <p:cNvPr id="187" name="AutoShape 84"/>
                <p:cNvSpPr>
                  <a:spLocks noChangeArrowheads="1"/>
                </p:cNvSpPr>
                <p:nvPr/>
              </p:nvSpPr>
              <p:spPr bwMode="gray">
                <a:xfrm rot="5263130">
                  <a:off x="1859" y="2274"/>
                  <a:ext cx="227" cy="816"/>
                </a:xfrm>
                <a:prstGeom prst="moon">
                  <a:avLst>
                    <a:gd name="adj" fmla="val 49773"/>
                  </a:avLst>
                </a:prstGeom>
                <a:solidFill>
                  <a:srgbClr val="FFFFFF">
                    <a:alpha val="9019"/>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88" name="AutoShape 85"/>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89" name="AutoShape 86"/>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190" name="AutoShape 87"/>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sp>
          <p:nvSpPr>
            <p:cNvPr id="184" name="Freeform 88"/>
            <p:cNvSpPr>
              <a:spLocks/>
            </p:cNvSpPr>
            <p:nvPr/>
          </p:nvSpPr>
          <p:spPr bwMode="gray">
            <a:xfrm>
              <a:off x="3309" y="1685"/>
              <a:ext cx="473" cy="204"/>
            </a:xfrm>
            <a:custGeom>
              <a:avLst/>
              <a:gdLst>
                <a:gd name="T0" fmla="*/ 21 w 1321"/>
                <a:gd name="T1" fmla="*/ 3 h 712"/>
                <a:gd name="T2" fmla="*/ 22 w 1321"/>
                <a:gd name="T3" fmla="*/ 3 h 712"/>
                <a:gd name="T4" fmla="*/ 22 w 1321"/>
                <a:gd name="T5" fmla="*/ 3 h 712"/>
                <a:gd name="T6" fmla="*/ 22 w 1321"/>
                <a:gd name="T7" fmla="*/ 3 h 712"/>
                <a:gd name="T8" fmla="*/ 21 w 1321"/>
                <a:gd name="T9" fmla="*/ 4 h 712"/>
                <a:gd name="T10" fmla="*/ 21 w 1321"/>
                <a:gd name="T11" fmla="*/ 4 h 712"/>
                <a:gd name="T12" fmla="*/ 20 w 1321"/>
                <a:gd name="T13" fmla="*/ 4 h 712"/>
                <a:gd name="T14" fmla="*/ 20 w 1321"/>
                <a:gd name="T15" fmla="*/ 4 h 712"/>
                <a:gd name="T16" fmla="*/ 19 w 1321"/>
                <a:gd name="T17" fmla="*/ 4 h 712"/>
                <a:gd name="T18" fmla="*/ 18 w 1321"/>
                <a:gd name="T19" fmla="*/ 5 h 712"/>
                <a:gd name="T20" fmla="*/ 17 w 1321"/>
                <a:gd name="T21" fmla="*/ 5 h 712"/>
                <a:gd name="T22" fmla="*/ 16 w 1321"/>
                <a:gd name="T23" fmla="*/ 5 h 712"/>
                <a:gd name="T24" fmla="*/ 15 w 1321"/>
                <a:gd name="T25" fmla="*/ 5 h 712"/>
                <a:gd name="T26" fmla="*/ 14 w 1321"/>
                <a:gd name="T27" fmla="*/ 5 h 712"/>
                <a:gd name="T28" fmla="*/ 13 w 1321"/>
                <a:gd name="T29" fmla="*/ 5 h 712"/>
                <a:gd name="T30" fmla="*/ 8 w 1321"/>
                <a:gd name="T31" fmla="*/ 5 h 712"/>
                <a:gd name="T32" fmla="*/ 8 w 1321"/>
                <a:gd name="T33" fmla="*/ 5 h 712"/>
                <a:gd name="T34" fmla="*/ 7 w 1321"/>
                <a:gd name="T35" fmla="*/ 5 h 712"/>
                <a:gd name="T36" fmla="*/ 6 w 1321"/>
                <a:gd name="T37" fmla="*/ 5 h 712"/>
                <a:gd name="T38" fmla="*/ 5 w 1321"/>
                <a:gd name="T39" fmla="*/ 5 h 712"/>
                <a:gd name="T40" fmla="*/ 4 w 1321"/>
                <a:gd name="T41" fmla="*/ 5 h 712"/>
                <a:gd name="T42" fmla="*/ 3 w 1321"/>
                <a:gd name="T43" fmla="*/ 5 h 712"/>
                <a:gd name="T44" fmla="*/ 2 w 1321"/>
                <a:gd name="T45" fmla="*/ 4 h 712"/>
                <a:gd name="T46" fmla="*/ 2 w 1321"/>
                <a:gd name="T47" fmla="*/ 4 h 712"/>
                <a:gd name="T48" fmla="*/ 1 w 1321"/>
                <a:gd name="T49" fmla="*/ 4 h 712"/>
                <a:gd name="T50" fmla="*/ 1 w 1321"/>
                <a:gd name="T51" fmla="*/ 4 h 712"/>
                <a:gd name="T52" fmla="*/ 0 w 1321"/>
                <a:gd name="T53" fmla="*/ 4 h 712"/>
                <a:gd name="T54" fmla="*/ 0 w 1321"/>
                <a:gd name="T55" fmla="*/ 4 h 712"/>
                <a:gd name="T56" fmla="*/ 0 w 1321"/>
                <a:gd name="T57" fmla="*/ 3 h 712"/>
                <a:gd name="T58" fmla="*/ 0 w 1321"/>
                <a:gd name="T59" fmla="*/ 3 h 712"/>
                <a:gd name="T60" fmla="*/ 0 w 1321"/>
                <a:gd name="T61" fmla="*/ 3 h 712"/>
                <a:gd name="T62" fmla="*/ 0 w 1321"/>
                <a:gd name="T63" fmla="*/ 3 h 712"/>
                <a:gd name="T64" fmla="*/ 1 w 1321"/>
                <a:gd name="T65" fmla="*/ 3 h 712"/>
                <a:gd name="T66" fmla="*/ 1 w 1321"/>
                <a:gd name="T67" fmla="*/ 2 h 712"/>
                <a:gd name="T68" fmla="*/ 3 w 1321"/>
                <a:gd name="T69" fmla="*/ 1 h 712"/>
                <a:gd name="T70" fmla="*/ 3 w 1321"/>
                <a:gd name="T71" fmla="*/ 1 h 712"/>
                <a:gd name="T72" fmla="*/ 5 w 1321"/>
                <a:gd name="T73" fmla="*/ 1 h 712"/>
                <a:gd name="T74" fmla="*/ 6 w 1321"/>
                <a:gd name="T75" fmla="*/ 1 h 712"/>
                <a:gd name="T76" fmla="*/ 7 w 1321"/>
                <a:gd name="T77" fmla="*/ 0 h 712"/>
                <a:gd name="T78" fmla="*/ 8 w 1321"/>
                <a:gd name="T79" fmla="*/ 0 h 712"/>
                <a:gd name="T80" fmla="*/ 9 w 1321"/>
                <a:gd name="T81" fmla="*/ 0 h 712"/>
                <a:gd name="T82" fmla="*/ 11 w 1321"/>
                <a:gd name="T83" fmla="*/ 0 h 712"/>
                <a:gd name="T84" fmla="*/ 11 w 1321"/>
                <a:gd name="T85" fmla="*/ 0 h 712"/>
                <a:gd name="T86" fmla="*/ 13 w 1321"/>
                <a:gd name="T87" fmla="*/ 0 h 712"/>
                <a:gd name="T88" fmla="*/ 14 w 1321"/>
                <a:gd name="T89" fmla="*/ 0 h 712"/>
                <a:gd name="T90" fmla="*/ 15 w 1321"/>
                <a:gd name="T91" fmla="*/ 0 h 712"/>
                <a:gd name="T92" fmla="*/ 17 w 1321"/>
                <a:gd name="T93" fmla="*/ 1 h 712"/>
                <a:gd name="T94" fmla="*/ 18 w 1321"/>
                <a:gd name="T95" fmla="*/ 1 h 712"/>
                <a:gd name="T96" fmla="*/ 19 w 1321"/>
                <a:gd name="T97" fmla="*/ 1 h 712"/>
                <a:gd name="T98" fmla="*/ 20 w 1321"/>
                <a:gd name="T99" fmla="*/ 2 h 712"/>
                <a:gd name="T100" fmla="*/ 21 w 1321"/>
                <a:gd name="T101" fmla="*/ 2 h 712"/>
                <a:gd name="T102" fmla="*/ 21 w 1321"/>
                <a:gd name="T103" fmla="*/ 3 h 712"/>
                <a:gd name="T104" fmla="*/ 21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AF6A2"/>
                </a:gs>
              </a:gsLst>
              <a:lin ang="5400000" scaled="1"/>
            </a:gradFill>
            <a:ln w="0">
              <a:noFill/>
              <a:round/>
              <a:headEnd/>
              <a:tailEnd/>
            </a:ln>
          </p:spPr>
          <p:txBody>
            <a:bodyP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sp>
        <p:nvSpPr>
          <p:cNvPr id="195" name="Text Box 89"/>
          <p:cNvSpPr txBox="1">
            <a:spLocks noChangeArrowheads="1"/>
          </p:cNvSpPr>
          <p:nvPr/>
        </p:nvSpPr>
        <p:spPr bwMode="gray">
          <a:xfrm>
            <a:off x="2095946" y="4991819"/>
            <a:ext cx="2166938" cy="683264"/>
          </a:xfrm>
          <a:prstGeom prst="rect">
            <a:avLst/>
          </a:prstGeom>
          <a:noFill/>
          <a:ln w="9525" algn="ctr">
            <a:noFill/>
            <a:miter lim="800000"/>
            <a:headEnd/>
            <a:tailEnd/>
          </a:ln>
        </p:spPr>
        <p:txBody>
          <a:bodyPr>
            <a:spAutoFit/>
          </a:bodyPr>
          <a:lstStyle/>
          <a:p>
            <a:pPr lvl="2" algn="ctr">
              <a:lnSpc>
                <a:spcPct val="120000"/>
              </a:lnSpc>
              <a:spcBef>
                <a:spcPct val="50000"/>
              </a:spcBef>
              <a:buFont typeface="Wingdings" pitchFamily="2" charset="2"/>
              <a:buChar char="n"/>
            </a:pPr>
            <a:r>
              <a:rPr lang="zh-CN" altLang="en-US" sz="1600" b="1">
                <a:solidFill>
                  <a:srgbClr val="003366"/>
                </a:solidFill>
                <a:latin typeface="微软雅黑" pitchFamily="34" charset="-122"/>
                <a:ea typeface="微软雅黑" pitchFamily="34" charset="-122"/>
              </a:rPr>
              <a:t>云海云计算操作系统</a:t>
            </a:r>
            <a:endParaRPr lang="en-US" altLang="zh-CN" sz="1600" b="1">
              <a:solidFill>
                <a:srgbClr val="003366"/>
              </a:solidFill>
              <a:latin typeface="微软雅黑" pitchFamily="34" charset="-122"/>
              <a:ea typeface="微软雅黑" pitchFamily="34" charset="-122"/>
            </a:endParaRPr>
          </a:p>
        </p:txBody>
      </p:sp>
      <p:grpSp>
        <p:nvGrpSpPr>
          <p:cNvPr id="16" name="Group 39"/>
          <p:cNvGrpSpPr>
            <a:grpSpLocks/>
          </p:cNvGrpSpPr>
          <p:nvPr/>
        </p:nvGrpSpPr>
        <p:grpSpPr bwMode="auto">
          <a:xfrm>
            <a:off x="4688334" y="1248494"/>
            <a:ext cx="1260475" cy="1223962"/>
            <a:chOff x="3247" y="1673"/>
            <a:chExt cx="606" cy="636"/>
          </a:xfrm>
        </p:grpSpPr>
        <p:pic>
          <p:nvPicPr>
            <p:cNvPr id="197" name="Picture 40" descr="light_shadow"/>
            <p:cNvPicPr>
              <a:picLocks noChangeAspect="1" noChangeArrowheads="1"/>
            </p:cNvPicPr>
            <p:nvPr/>
          </p:nvPicPr>
          <p:blipFill>
            <a:blip r:embed="rId10" cstate="print">
              <a:lum bright="-84000" contrast="-48000"/>
            </a:blip>
            <a:srcRect/>
            <a:stretch>
              <a:fillRect/>
            </a:stretch>
          </p:blipFill>
          <p:spPr bwMode="gray">
            <a:xfrm>
              <a:off x="3305" y="2171"/>
              <a:ext cx="498" cy="138"/>
            </a:xfrm>
            <a:prstGeom prst="rect">
              <a:avLst/>
            </a:prstGeom>
            <a:noFill/>
            <a:ln w="9525">
              <a:noFill/>
              <a:miter lim="800000"/>
              <a:headEnd/>
              <a:tailEnd/>
            </a:ln>
          </p:spPr>
        </p:pic>
        <p:pic>
          <p:nvPicPr>
            <p:cNvPr id="198" name="Picture 41" descr="circuler_1"/>
            <p:cNvPicPr>
              <a:picLocks noChangeAspect="1" noChangeArrowheads="1"/>
            </p:cNvPicPr>
            <p:nvPr/>
          </p:nvPicPr>
          <p:blipFill>
            <a:blip r:embed="rId11" cstate="print"/>
            <a:srcRect/>
            <a:stretch>
              <a:fillRect/>
            </a:stretch>
          </p:blipFill>
          <p:spPr bwMode="gray">
            <a:xfrm>
              <a:off x="3247" y="1673"/>
              <a:ext cx="606" cy="586"/>
            </a:xfrm>
            <a:prstGeom prst="rect">
              <a:avLst/>
            </a:prstGeom>
            <a:noFill/>
            <a:ln w="9525">
              <a:noFill/>
              <a:miter lim="800000"/>
              <a:headEnd/>
              <a:tailEnd/>
            </a:ln>
          </p:spPr>
        </p:pic>
        <p:sp>
          <p:nvSpPr>
            <p:cNvPr id="199"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lnSpc>
                  <a:spcPct val="120000"/>
                </a:lnSpc>
                <a:buFont typeface="Wingdings" pitchFamily="2" charset="2"/>
                <a:buChar char="n"/>
                <a:defRPr/>
              </a:pPr>
              <a:endParaRPr lang="zh-CN" altLang="en-US" sz="2000">
                <a:solidFill>
                  <a:srgbClr val="003366"/>
                </a:solidFill>
                <a:latin typeface="微软雅黑" pitchFamily="34" charset="-122"/>
                <a:ea typeface="微软雅黑" pitchFamily="34" charset="-122"/>
              </a:endParaRPr>
            </a:p>
          </p:txBody>
        </p:sp>
        <p:grpSp>
          <p:nvGrpSpPr>
            <p:cNvPr id="17" name="Group 43"/>
            <p:cNvGrpSpPr>
              <a:grpSpLocks/>
            </p:cNvGrpSpPr>
            <p:nvPr/>
          </p:nvGrpSpPr>
          <p:grpSpPr bwMode="auto">
            <a:xfrm rot="-1045052" flipH="1" flipV="1">
              <a:off x="3293" y="2156"/>
              <a:ext cx="471" cy="107"/>
              <a:chOff x="2528" y="1060"/>
              <a:chExt cx="894" cy="236"/>
            </a:xfrm>
          </p:grpSpPr>
          <p:grpSp>
            <p:nvGrpSpPr>
              <p:cNvPr id="18" name="Group 44"/>
              <p:cNvGrpSpPr>
                <a:grpSpLocks/>
              </p:cNvGrpSpPr>
              <p:nvPr/>
            </p:nvGrpSpPr>
            <p:grpSpPr bwMode="auto">
              <a:xfrm>
                <a:off x="2528" y="1060"/>
                <a:ext cx="742" cy="186"/>
                <a:chOff x="1565" y="2568"/>
                <a:chExt cx="1118" cy="279"/>
              </a:xfrm>
            </p:grpSpPr>
            <p:sp>
              <p:nvSpPr>
                <p:cNvPr id="208" name="AutoShape 45"/>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09" name="AutoShape 46"/>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10" name="AutoShape 47"/>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11" name="AutoShape 48"/>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nvGrpSpPr>
              <p:cNvPr id="19" name="Group 49"/>
              <p:cNvGrpSpPr>
                <a:grpSpLocks/>
              </p:cNvGrpSpPr>
              <p:nvPr/>
            </p:nvGrpSpPr>
            <p:grpSpPr bwMode="auto">
              <a:xfrm rot="1353540">
                <a:off x="2680" y="1110"/>
                <a:ext cx="742" cy="186"/>
                <a:chOff x="1565" y="2568"/>
                <a:chExt cx="1118" cy="279"/>
              </a:xfrm>
            </p:grpSpPr>
            <p:sp>
              <p:nvSpPr>
                <p:cNvPr id="204" name="AutoShape 50"/>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05" name="AutoShape 51"/>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06" name="AutoShape 52"/>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07" name="AutoShape 53"/>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sp>
          <p:nvSpPr>
            <p:cNvPr id="201" name="Freeform 54"/>
            <p:cNvSpPr>
              <a:spLocks/>
            </p:cNvSpPr>
            <p:nvPr/>
          </p:nvSpPr>
          <p:spPr bwMode="gray">
            <a:xfrm>
              <a:off x="3309" y="1685"/>
              <a:ext cx="473" cy="204"/>
            </a:xfrm>
            <a:custGeom>
              <a:avLst/>
              <a:gdLst>
                <a:gd name="T0" fmla="*/ 21 w 1321"/>
                <a:gd name="T1" fmla="*/ 3 h 712"/>
                <a:gd name="T2" fmla="*/ 22 w 1321"/>
                <a:gd name="T3" fmla="*/ 3 h 712"/>
                <a:gd name="T4" fmla="*/ 22 w 1321"/>
                <a:gd name="T5" fmla="*/ 3 h 712"/>
                <a:gd name="T6" fmla="*/ 22 w 1321"/>
                <a:gd name="T7" fmla="*/ 3 h 712"/>
                <a:gd name="T8" fmla="*/ 21 w 1321"/>
                <a:gd name="T9" fmla="*/ 4 h 712"/>
                <a:gd name="T10" fmla="*/ 21 w 1321"/>
                <a:gd name="T11" fmla="*/ 4 h 712"/>
                <a:gd name="T12" fmla="*/ 20 w 1321"/>
                <a:gd name="T13" fmla="*/ 4 h 712"/>
                <a:gd name="T14" fmla="*/ 20 w 1321"/>
                <a:gd name="T15" fmla="*/ 4 h 712"/>
                <a:gd name="T16" fmla="*/ 19 w 1321"/>
                <a:gd name="T17" fmla="*/ 4 h 712"/>
                <a:gd name="T18" fmla="*/ 18 w 1321"/>
                <a:gd name="T19" fmla="*/ 5 h 712"/>
                <a:gd name="T20" fmla="*/ 17 w 1321"/>
                <a:gd name="T21" fmla="*/ 5 h 712"/>
                <a:gd name="T22" fmla="*/ 16 w 1321"/>
                <a:gd name="T23" fmla="*/ 5 h 712"/>
                <a:gd name="T24" fmla="*/ 15 w 1321"/>
                <a:gd name="T25" fmla="*/ 5 h 712"/>
                <a:gd name="T26" fmla="*/ 14 w 1321"/>
                <a:gd name="T27" fmla="*/ 5 h 712"/>
                <a:gd name="T28" fmla="*/ 13 w 1321"/>
                <a:gd name="T29" fmla="*/ 5 h 712"/>
                <a:gd name="T30" fmla="*/ 8 w 1321"/>
                <a:gd name="T31" fmla="*/ 5 h 712"/>
                <a:gd name="T32" fmla="*/ 8 w 1321"/>
                <a:gd name="T33" fmla="*/ 5 h 712"/>
                <a:gd name="T34" fmla="*/ 7 w 1321"/>
                <a:gd name="T35" fmla="*/ 5 h 712"/>
                <a:gd name="T36" fmla="*/ 6 w 1321"/>
                <a:gd name="T37" fmla="*/ 5 h 712"/>
                <a:gd name="T38" fmla="*/ 5 w 1321"/>
                <a:gd name="T39" fmla="*/ 5 h 712"/>
                <a:gd name="T40" fmla="*/ 4 w 1321"/>
                <a:gd name="T41" fmla="*/ 5 h 712"/>
                <a:gd name="T42" fmla="*/ 3 w 1321"/>
                <a:gd name="T43" fmla="*/ 5 h 712"/>
                <a:gd name="T44" fmla="*/ 2 w 1321"/>
                <a:gd name="T45" fmla="*/ 4 h 712"/>
                <a:gd name="T46" fmla="*/ 2 w 1321"/>
                <a:gd name="T47" fmla="*/ 4 h 712"/>
                <a:gd name="T48" fmla="*/ 1 w 1321"/>
                <a:gd name="T49" fmla="*/ 4 h 712"/>
                <a:gd name="T50" fmla="*/ 1 w 1321"/>
                <a:gd name="T51" fmla="*/ 4 h 712"/>
                <a:gd name="T52" fmla="*/ 0 w 1321"/>
                <a:gd name="T53" fmla="*/ 4 h 712"/>
                <a:gd name="T54" fmla="*/ 0 w 1321"/>
                <a:gd name="T55" fmla="*/ 4 h 712"/>
                <a:gd name="T56" fmla="*/ 0 w 1321"/>
                <a:gd name="T57" fmla="*/ 3 h 712"/>
                <a:gd name="T58" fmla="*/ 0 w 1321"/>
                <a:gd name="T59" fmla="*/ 3 h 712"/>
                <a:gd name="T60" fmla="*/ 0 w 1321"/>
                <a:gd name="T61" fmla="*/ 3 h 712"/>
                <a:gd name="T62" fmla="*/ 0 w 1321"/>
                <a:gd name="T63" fmla="*/ 3 h 712"/>
                <a:gd name="T64" fmla="*/ 1 w 1321"/>
                <a:gd name="T65" fmla="*/ 3 h 712"/>
                <a:gd name="T66" fmla="*/ 1 w 1321"/>
                <a:gd name="T67" fmla="*/ 2 h 712"/>
                <a:gd name="T68" fmla="*/ 3 w 1321"/>
                <a:gd name="T69" fmla="*/ 1 h 712"/>
                <a:gd name="T70" fmla="*/ 3 w 1321"/>
                <a:gd name="T71" fmla="*/ 1 h 712"/>
                <a:gd name="T72" fmla="*/ 5 w 1321"/>
                <a:gd name="T73" fmla="*/ 1 h 712"/>
                <a:gd name="T74" fmla="*/ 6 w 1321"/>
                <a:gd name="T75" fmla="*/ 1 h 712"/>
                <a:gd name="T76" fmla="*/ 7 w 1321"/>
                <a:gd name="T77" fmla="*/ 0 h 712"/>
                <a:gd name="T78" fmla="*/ 8 w 1321"/>
                <a:gd name="T79" fmla="*/ 0 h 712"/>
                <a:gd name="T80" fmla="*/ 9 w 1321"/>
                <a:gd name="T81" fmla="*/ 0 h 712"/>
                <a:gd name="T82" fmla="*/ 11 w 1321"/>
                <a:gd name="T83" fmla="*/ 0 h 712"/>
                <a:gd name="T84" fmla="*/ 11 w 1321"/>
                <a:gd name="T85" fmla="*/ 0 h 712"/>
                <a:gd name="T86" fmla="*/ 13 w 1321"/>
                <a:gd name="T87" fmla="*/ 0 h 712"/>
                <a:gd name="T88" fmla="*/ 14 w 1321"/>
                <a:gd name="T89" fmla="*/ 0 h 712"/>
                <a:gd name="T90" fmla="*/ 15 w 1321"/>
                <a:gd name="T91" fmla="*/ 0 h 712"/>
                <a:gd name="T92" fmla="*/ 17 w 1321"/>
                <a:gd name="T93" fmla="*/ 1 h 712"/>
                <a:gd name="T94" fmla="*/ 18 w 1321"/>
                <a:gd name="T95" fmla="*/ 1 h 712"/>
                <a:gd name="T96" fmla="*/ 19 w 1321"/>
                <a:gd name="T97" fmla="*/ 1 h 712"/>
                <a:gd name="T98" fmla="*/ 20 w 1321"/>
                <a:gd name="T99" fmla="*/ 2 h 712"/>
                <a:gd name="T100" fmla="*/ 21 w 1321"/>
                <a:gd name="T101" fmla="*/ 2 h 712"/>
                <a:gd name="T102" fmla="*/ 21 w 1321"/>
                <a:gd name="T103" fmla="*/ 3 h 712"/>
                <a:gd name="T104" fmla="*/ 21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AF6A2"/>
                </a:gs>
              </a:gsLst>
              <a:lin ang="5400000" scaled="1"/>
            </a:gradFill>
            <a:ln w="0">
              <a:noFill/>
              <a:round/>
              <a:headEnd/>
              <a:tailEnd/>
            </a:ln>
          </p:spPr>
          <p:txBody>
            <a:bodyP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pic>
        <p:nvPicPr>
          <p:cNvPr id="212" name="图片 3" descr="D3.jpg"/>
          <p:cNvPicPr>
            <a:picLocks noChangeAspect="1"/>
          </p:cNvPicPr>
          <p:nvPr/>
        </p:nvPicPr>
        <p:blipFill>
          <a:blip r:embed="rId12" cstate="print"/>
          <a:srcRect b="2"/>
          <a:stretch>
            <a:fillRect/>
          </a:stretch>
        </p:blipFill>
        <p:spPr bwMode="auto">
          <a:xfrm>
            <a:off x="6334571" y="905594"/>
            <a:ext cx="1474788" cy="1714500"/>
          </a:xfrm>
          <a:prstGeom prst="rect">
            <a:avLst/>
          </a:prstGeom>
          <a:noFill/>
          <a:ln w="9525">
            <a:noFill/>
            <a:miter lim="800000"/>
            <a:headEnd/>
            <a:tailEnd/>
          </a:ln>
        </p:spPr>
      </p:pic>
      <p:pic>
        <p:nvPicPr>
          <p:cNvPr id="213" name="图片 2" descr="说明: cid:image006.jpg@01CBE7EF.5A4FCB90"/>
          <p:cNvPicPr>
            <a:picLocks noChangeAspect="1" noChangeArrowheads="1"/>
          </p:cNvPicPr>
          <p:nvPr/>
        </p:nvPicPr>
        <p:blipFill>
          <a:blip r:embed="rId13" cstate="print"/>
          <a:srcRect/>
          <a:stretch>
            <a:fillRect/>
          </a:stretch>
        </p:blipFill>
        <p:spPr bwMode="auto">
          <a:xfrm>
            <a:off x="5659884" y="4191719"/>
            <a:ext cx="3376612" cy="1620837"/>
          </a:xfrm>
          <a:prstGeom prst="rect">
            <a:avLst/>
          </a:prstGeom>
          <a:noFill/>
          <a:ln w="9525">
            <a:noFill/>
            <a:miter lim="800000"/>
            <a:headEnd/>
            <a:tailEnd/>
          </a:ln>
        </p:spPr>
      </p:pic>
      <p:sp>
        <p:nvSpPr>
          <p:cNvPr id="214" name="Text Box 30"/>
          <p:cNvSpPr txBox="1">
            <a:spLocks noChangeArrowheads="1"/>
          </p:cNvSpPr>
          <p:nvPr/>
        </p:nvSpPr>
        <p:spPr bwMode="gray">
          <a:xfrm>
            <a:off x="3464371" y="4309194"/>
            <a:ext cx="2232025" cy="683264"/>
          </a:xfrm>
          <a:prstGeom prst="rect">
            <a:avLst/>
          </a:prstGeom>
          <a:noFill/>
          <a:ln w="9525" algn="ctr">
            <a:noFill/>
            <a:miter lim="800000"/>
            <a:headEnd/>
            <a:tailEnd/>
          </a:ln>
        </p:spPr>
        <p:txBody>
          <a:bodyPr>
            <a:spAutoFit/>
          </a:bodyPr>
          <a:lstStyle/>
          <a:p>
            <a:pPr lvl="2" algn="ctr">
              <a:lnSpc>
                <a:spcPct val="120000"/>
              </a:lnSpc>
              <a:spcBef>
                <a:spcPct val="50000"/>
              </a:spcBef>
              <a:buFont typeface="Wingdings" pitchFamily="2" charset="2"/>
              <a:buChar char="n"/>
            </a:pPr>
            <a:r>
              <a:rPr lang="zh-CN" altLang="en-US" sz="1600" b="1">
                <a:solidFill>
                  <a:srgbClr val="003366"/>
                </a:solidFill>
                <a:latin typeface="微软雅黑" pitchFamily="34" charset="-122"/>
                <a:ea typeface="微软雅黑" pitchFamily="34" charset="-122"/>
              </a:rPr>
              <a:t>集装箱式数据中心</a:t>
            </a:r>
            <a:endParaRPr lang="en-US" altLang="zh-CN" sz="1600" b="1">
              <a:solidFill>
                <a:srgbClr val="003366"/>
              </a:solidFill>
              <a:latin typeface="微软雅黑" pitchFamily="34" charset="-122"/>
              <a:ea typeface="微软雅黑" pitchFamily="34" charset="-122"/>
            </a:endParaRPr>
          </a:p>
        </p:txBody>
      </p:sp>
      <p:sp>
        <p:nvSpPr>
          <p:cNvPr id="215" name="Text Box 30"/>
          <p:cNvSpPr txBox="1">
            <a:spLocks noChangeArrowheads="1"/>
          </p:cNvSpPr>
          <p:nvPr/>
        </p:nvSpPr>
        <p:spPr bwMode="gray">
          <a:xfrm>
            <a:off x="3889821" y="1477094"/>
            <a:ext cx="2016125" cy="683264"/>
          </a:xfrm>
          <a:prstGeom prst="rect">
            <a:avLst/>
          </a:prstGeom>
          <a:noFill/>
          <a:ln w="9525" algn="ctr">
            <a:noFill/>
            <a:miter lim="800000"/>
            <a:headEnd/>
            <a:tailEnd/>
          </a:ln>
        </p:spPr>
        <p:txBody>
          <a:bodyPr>
            <a:spAutoFit/>
          </a:bodyPr>
          <a:lstStyle/>
          <a:p>
            <a:pPr lvl="2" algn="ctr">
              <a:lnSpc>
                <a:spcPct val="120000"/>
              </a:lnSpc>
              <a:spcBef>
                <a:spcPct val="50000"/>
              </a:spcBef>
              <a:buFont typeface="Wingdings" pitchFamily="2" charset="2"/>
              <a:buChar char="n"/>
            </a:pPr>
            <a:r>
              <a:rPr lang="zh-CN" altLang="en-US" sz="1600" b="1" dirty="0" smtClean="0">
                <a:solidFill>
                  <a:srgbClr val="003366"/>
                </a:solidFill>
                <a:latin typeface="微软雅黑" pitchFamily="34" charset="-122"/>
                <a:ea typeface="微软雅黑" pitchFamily="34" charset="-122"/>
              </a:rPr>
              <a:t>高端服务器</a:t>
            </a:r>
            <a:endParaRPr lang="en-US" altLang="zh-CN" sz="1600" b="1" dirty="0">
              <a:solidFill>
                <a:srgbClr val="003366"/>
              </a:solidFill>
              <a:latin typeface="微软雅黑" pitchFamily="34" charset="-122"/>
              <a:ea typeface="微软雅黑" pitchFamily="34" charset="-122"/>
            </a:endParaRPr>
          </a:p>
        </p:txBody>
      </p:sp>
      <p:pic>
        <p:nvPicPr>
          <p:cNvPr id="216" name="Picture 41" descr="as1000"/>
          <p:cNvPicPr>
            <a:picLocks noChangeAspect="1" noChangeArrowheads="1"/>
          </p:cNvPicPr>
          <p:nvPr/>
        </p:nvPicPr>
        <p:blipFill>
          <a:blip r:embed="rId14" cstate="print"/>
          <a:srcRect/>
          <a:stretch>
            <a:fillRect/>
          </a:stretch>
        </p:blipFill>
        <p:spPr bwMode="auto">
          <a:xfrm>
            <a:off x="7120384" y="2650256"/>
            <a:ext cx="1428750" cy="1612900"/>
          </a:xfrm>
          <a:prstGeom prst="rect">
            <a:avLst/>
          </a:prstGeom>
          <a:noFill/>
          <a:ln w="9525">
            <a:noFill/>
            <a:miter lim="800000"/>
            <a:headEnd/>
            <a:tailEnd/>
          </a:ln>
        </p:spPr>
      </p:pic>
      <p:pic>
        <p:nvPicPr>
          <p:cNvPr id="217" name="图片 194" descr="图片1.png"/>
          <p:cNvPicPr>
            <a:picLocks noChangeAspect="1"/>
          </p:cNvPicPr>
          <p:nvPr/>
        </p:nvPicPr>
        <p:blipFill>
          <a:blip r:embed="rId15" cstate="print"/>
          <a:srcRect/>
          <a:stretch>
            <a:fillRect/>
          </a:stretch>
        </p:blipFill>
        <p:spPr bwMode="auto">
          <a:xfrm>
            <a:off x="4191446" y="5406156"/>
            <a:ext cx="1611313" cy="927100"/>
          </a:xfrm>
          <a:prstGeom prst="rect">
            <a:avLst/>
          </a:prstGeom>
          <a:noFill/>
          <a:ln w="9525">
            <a:noFill/>
            <a:miter lim="800000"/>
            <a:headEnd/>
            <a:tailEnd/>
          </a:ln>
        </p:spPr>
      </p:pic>
      <p:grpSp>
        <p:nvGrpSpPr>
          <p:cNvPr id="20" name="Group 73"/>
          <p:cNvGrpSpPr>
            <a:grpSpLocks/>
          </p:cNvGrpSpPr>
          <p:nvPr/>
        </p:nvGrpSpPr>
        <p:grpSpPr bwMode="auto">
          <a:xfrm>
            <a:off x="1119634" y="4191719"/>
            <a:ext cx="1379537" cy="1349375"/>
            <a:chOff x="3247" y="1673"/>
            <a:chExt cx="606" cy="636"/>
          </a:xfrm>
        </p:grpSpPr>
        <p:pic>
          <p:nvPicPr>
            <p:cNvPr id="219" name="Picture 74" descr="light_shadow"/>
            <p:cNvPicPr>
              <a:picLocks noChangeAspect="1" noChangeArrowheads="1"/>
            </p:cNvPicPr>
            <p:nvPr/>
          </p:nvPicPr>
          <p:blipFill>
            <a:blip r:embed="rId8" cstate="print">
              <a:lum bright="-84000" contrast="-48000"/>
            </a:blip>
            <a:srcRect/>
            <a:stretch>
              <a:fillRect/>
            </a:stretch>
          </p:blipFill>
          <p:spPr bwMode="gray">
            <a:xfrm>
              <a:off x="3305" y="2171"/>
              <a:ext cx="498" cy="138"/>
            </a:xfrm>
            <a:prstGeom prst="rect">
              <a:avLst/>
            </a:prstGeom>
            <a:noFill/>
            <a:ln w="9525">
              <a:noFill/>
              <a:miter lim="800000"/>
              <a:headEnd/>
              <a:tailEnd/>
            </a:ln>
          </p:spPr>
        </p:pic>
        <p:pic>
          <p:nvPicPr>
            <p:cNvPr id="220" name="Picture 75" descr="circuler_1"/>
            <p:cNvPicPr>
              <a:picLocks noChangeAspect="1" noChangeArrowheads="1"/>
            </p:cNvPicPr>
            <p:nvPr/>
          </p:nvPicPr>
          <p:blipFill>
            <a:blip r:embed="rId9" cstate="print"/>
            <a:srcRect/>
            <a:stretch>
              <a:fillRect/>
            </a:stretch>
          </p:blipFill>
          <p:spPr bwMode="gray">
            <a:xfrm>
              <a:off x="3247" y="1673"/>
              <a:ext cx="606" cy="586"/>
            </a:xfrm>
            <a:prstGeom prst="rect">
              <a:avLst/>
            </a:prstGeom>
            <a:noFill/>
            <a:ln w="9525">
              <a:noFill/>
              <a:miter lim="800000"/>
              <a:headEnd/>
              <a:tailEnd/>
            </a:ln>
          </p:spPr>
        </p:pic>
        <p:sp>
          <p:nvSpPr>
            <p:cNvPr id="221" name="Oval 76"/>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lnSpc>
                  <a:spcPct val="120000"/>
                </a:lnSpc>
                <a:buFont typeface="Wingdings" pitchFamily="2" charset="2"/>
                <a:buChar char="n"/>
                <a:defRPr/>
              </a:pPr>
              <a:endParaRPr lang="zh-CN" altLang="en-US" sz="2000">
                <a:solidFill>
                  <a:srgbClr val="003366"/>
                </a:solidFill>
                <a:latin typeface="微软雅黑" pitchFamily="34" charset="-122"/>
                <a:ea typeface="微软雅黑" pitchFamily="34" charset="-122"/>
              </a:endParaRPr>
            </a:p>
          </p:txBody>
        </p:sp>
        <p:grpSp>
          <p:nvGrpSpPr>
            <p:cNvPr id="21" name="Group 77"/>
            <p:cNvGrpSpPr>
              <a:grpSpLocks/>
            </p:cNvGrpSpPr>
            <p:nvPr/>
          </p:nvGrpSpPr>
          <p:grpSpPr bwMode="auto">
            <a:xfrm rot="-1045052" flipH="1" flipV="1">
              <a:off x="3286" y="2156"/>
              <a:ext cx="474" cy="107"/>
              <a:chOff x="2526" y="1060"/>
              <a:chExt cx="896" cy="236"/>
            </a:xfrm>
          </p:grpSpPr>
          <p:grpSp>
            <p:nvGrpSpPr>
              <p:cNvPr id="22" name="Group 78"/>
              <p:cNvGrpSpPr>
                <a:grpSpLocks/>
              </p:cNvGrpSpPr>
              <p:nvPr/>
            </p:nvGrpSpPr>
            <p:grpSpPr bwMode="auto">
              <a:xfrm>
                <a:off x="2526" y="1060"/>
                <a:ext cx="742" cy="186"/>
                <a:chOff x="1565" y="2568"/>
                <a:chExt cx="1118" cy="279"/>
              </a:xfrm>
            </p:grpSpPr>
            <p:sp>
              <p:nvSpPr>
                <p:cNvPr id="230" name="AutoShape 79"/>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31" name="AutoShape 80"/>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32" name="AutoShape 81"/>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33" name="AutoShape 82"/>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nvGrpSpPr>
              <p:cNvPr id="23" name="Group 83"/>
              <p:cNvGrpSpPr>
                <a:grpSpLocks/>
              </p:cNvGrpSpPr>
              <p:nvPr/>
            </p:nvGrpSpPr>
            <p:grpSpPr bwMode="auto">
              <a:xfrm rot="1353540">
                <a:off x="2680" y="1110"/>
                <a:ext cx="742" cy="186"/>
                <a:chOff x="1565" y="2568"/>
                <a:chExt cx="1118" cy="279"/>
              </a:xfrm>
            </p:grpSpPr>
            <p:sp>
              <p:nvSpPr>
                <p:cNvPr id="226" name="AutoShape 84"/>
                <p:cNvSpPr>
                  <a:spLocks noChangeArrowheads="1"/>
                </p:cNvSpPr>
                <p:nvPr/>
              </p:nvSpPr>
              <p:spPr bwMode="gray">
                <a:xfrm rot="5263130">
                  <a:off x="1859" y="2274"/>
                  <a:ext cx="227" cy="816"/>
                </a:xfrm>
                <a:prstGeom prst="moon">
                  <a:avLst>
                    <a:gd name="adj" fmla="val 49773"/>
                  </a:avLst>
                </a:prstGeom>
                <a:solidFill>
                  <a:srgbClr val="FFFFFF">
                    <a:alpha val="9019"/>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27" name="AutoShape 85"/>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28" name="AutoShape 86"/>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sp>
              <p:nvSpPr>
                <p:cNvPr id="229" name="AutoShape 87"/>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grpSp>
        <p:sp>
          <p:nvSpPr>
            <p:cNvPr id="223" name="Freeform 88"/>
            <p:cNvSpPr>
              <a:spLocks/>
            </p:cNvSpPr>
            <p:nvPr/>
          </p:nvSpPr>
          <p:spPr bwMode="gray">
            <a:xfrm>
              <a:off x="3309" y="1685"/>
              <a:ext cx="473" cy="204"/>
            </a:xfrm>
            <a:custGeom>
              <a:avLst/>
              <a:gdLst>
                <a:gd name="T0" fmla="*/ 21 w 1321"/>
                <a:gd name="T1" fmla="*/ 3 h 712"/>
                <a:gd name="T2" fmla="*/ 22 w 1321"/>
                <a:gd name="T3" fmla="*/ 3 h 712"/>
                <a:gd name="T4" fmla="*/ 22 w 1321"/>
                <a:gd name="T5" fmla="*/ 3 h 712"/>
                <a:gd name="T6" fmla="*/ 22 w 1321"/>
                <a:gd name="T7" fmla="*/ 3 h 712"/>
                <a:gd name="T8" fmla="*/ 21 w 1321"/>
                <a:gd name="T9" fmla="*/ 4 h 712"/>
                <a:gd name="T10" fmla="*/ 21 w 1321"/>
                <a:gd name="T11" fmla="*/ 4 h 712"/>
                <a:gd name="T12" fmla="*/ 20 w 1321"/>
                <a:gd name="T13" fmla="*/ 4 h 712"/>
                <a:gd name="T14" fmla="*/ 20 w 1321"/>
                <a:gd name="T15" fmla="*/ 4 h 712"/>
                <a:gd name="T16" fmla="*/ 19 w 1321"/>
                <a:gd name="T17" fmla="*/ 4 h 712"/>
                <a:gd name="T18" fmla="*/ 18 w 1321"/>
                <a:gd name="T19" fmla="*/ 5 h 712"/>
                <a:gd name="T20" fmla="*/ 17 w 1321"/>
                <a:gd name="T21" fmla="*/ 5 h 712"/>
                <a:gd name="T22" fmla="*/ 16 w 1321"/>
                <a:gd name="T23" fmla="*/ 5 h 712"/>
                <a:gd name="T24" fmla="*/ 15 w 1321"/>
                <a:gd name="T25" fmla="*/ 5 h 712"/>
                <a:gd name="T26" fmla="*/ 14 w 1321"/>
                <a:gd name="T27" fmla="*/ 5 h 712"/>
                <a:gd name="T28" fmla="*/ 13 w 1321"/>
                <a:gd name="T29" fmla="*/ 5 h 712"/>
                <a:gd name="T30" fmla="*/ 8 w 1321"/>
                <a:gd name="T31" fmla="*/ 5 h 712"/>
                <a:gd name="T32" fmla="*/ 8 w 1321"/>
                <a:gd name="T33" fmla="*/ 5 h 712"/>
                <a:gd name="T34" fmla="*/ 7 w 1321"/>
                <a:gd name="T35" fmla="*/ 5 h 712"/>
                <a:gd name="T36" fmla="*/ 6 w 1321"/>
                <a:gd name="T37" fmla="*/ 5 h 712"/>
                <a:gd name="T38" fmla="*/ 5 w 1321"/>
                <a:gd name="T39" fmla="*/ 5 h 712"/>
                <a:gd name="T40" fmla="*/ 4 w 1321"/>
                <a:gd name="T41" fmla="*/ 5 h 712"/>
                <a:gd name="T42" fmla="*/ 3 w 1321"/>
                <a:gd name="T43" fmla="*/ 5 h 712"/>
                <a:gd name="T44" fmla="*/ 2 w 1321"/>
                <a:gd name="T45" fmla="*/ 4 h 712"/>
                <a:gd name="T46" fmla="*/ 2 w 1321"/>
                <a:gd name="T47" fmla="*/ 4 h 712"/>
                <a:gd name="T48" fmla="*/ 1 w 1321"/>
                <a:gd name="T49" fmla="*/ 4 h 712"/>
                <a:gd name="T50" fmla="*/ 1 w 1321"/>
                <a:gd name="T51" fmla="*/ 4 h 712"/>
                <a:gd name="T52" fmla="*/ 0 w 1321"/>
                <a:gd name="T53" fmla="*/ 4 h 712"/>
                <a:gd name="T54" fmla="*/ 0 w 1321"/>
                <a:gd name="T55" fmla="*/ 4 h 712"/>
                <a:gd name="T56" fmla="*/ 0 w 1321"/>
                <a:gd name="T57" fmla="*/ 3 h 712"/>
                <a:gd name="T58" fmla="*/ 0 w 1321"/>
                <a:gd name="T59" fmla="*/ 3 h 712"/>
                <a:gd name="T60" fmla="*/ 0 w 1321"/>
                <a:gd name="T61" fmla="*/ 3 h 712"/>
                <a:gd name="T62" fmla="*/ 0 w 1321"/>
                <a:gd name="T63" fmla="*/ 3 h 712"/>
                <a:gd name="T64" fmla="*/ 1 w 1321"/>
                <a:gd name="T65" fmla="*/ 3 h 712"/>
                <a:gd name="T66" fmla="*/ 1 w 1321"/>
                <a:gd name="T67" fmla="*/ 2 h 712"/>
                <a:gd name="T68" fmla="*/ 3 w 1321"/>
                <a:gd name="T69" fmla="*/ 1 h 712"/>
                <a:gd name="T70" fmla="*/ 3 w 1321"/>
                <a:gd name="T71" fmla="*/ 1 h 712"/>
                <a:gd name="T72" fmla="*/ 5 w 1321"/>
                <a:gd name="T73" fmla="*/ 1 h 712"/>
                <a:gd name="T74" fmla="*/ 6 w 1321"/>
                <a:gd name="T75" fmla="*/ 1 h 712"/>
                <a:gd name="T76" fmla="*/ 7 w 1321"/>
                <a:gd name="T77" fmla="*/ 0 h 712"/>
                <a:gd name="T78" fmla="*/ 8 w 1321"/>
                <a:gd name="T79" fmla="*/ 0 h 712"/>
                <a:gd name="T80" fmla="*/ 9 w 1321"/>
                <a:gd name="T81" fmla="*/ 0 h 712"/>
                <a:gd name="T82" fmla="*/ 11 w 1321"/>
                <a:gd name="T83" fmla="*/ 0 h 712"/>
                <a:gd name="T84" fmla="*/ 11 w 1321"/>
                <a:gd name="T85" fmla="*/ 0 h 712"/>
                <a:gd name="T86" fmla="*/ 13 w 1321"/>
                <a:gd name="T87" fmla="*/ 0 h 712"/>
                <a:gd name="T88" fmla="*/ 14 w 1321"/>
                <a:gd name="T89" fmla="*/ 0 h 712"/>
                <a:gd name="T90" fmla="*/ 15 w 1321"/>
                <a:gd name="T91" fmla="*/ 0 h 712"/>
                <a:gd name="T92" fmla="*/ 17 w 1321"/>
                <a:gd name="T93" fmla="*/ 1 h 712"/>
                <a:gd name="T94" fmla="*/ 18 w 1321"/>
                <a:gd name="T95" fmla="*/ 1 h 712"/>
                <a:gd name="T96" fmla="*/ 19 w 1321"/>
                <a:gd name="T97" fmla="*/ 1 h 712"/>
                <a:gd name="T98" fmla="*/ 20 w 1321"/>
                <a:gd name="T99" fmla="*/ 2 h 712"/>
                <a:gd name="T100" fmla="*/ 21 w 1321"/>
                <a:gd name="T101" fmla="*/ 2 h 712"/>
                <a:gd name="T102" fmla="*/ 21 w 1321"/>
                <a:gd name="T103" fmla="*/ 3 h 712"/>
                <a:gd name="T104" fmla="*/ 21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AF6A2"/>
                </a:gs>
              </a:gsLst>
              <a:lin ang="5400000" scaled="1"/>
            </a:gradFill>
            <a:ln w="0">
              <a:noFill/>
              <a:round/>
              <a:headEnd/>
              <a:tailEnd/>
            </a:ln>
          </p:spPr>
          <p:txBody>
            <a:bodyPr/>
            <a:lstStyle/>
            <a:p>
              <a:pPr>
                <a:lnSpc>
                  <a:spcPct val="120000"/>
                </a:lnSpc>
                <a:buFont typeface="Wingdings" pitchFamily="2" charset="2"/>
                <a:buChar char="n"/>
              </a:pPr>
              <a:endParaRPr lang="zh-CN" altLang="en-US" sz="2000">
                <a:solidFill>
                  <a:srgbClr val="003366"/>
                </a:solidFill>
                <a:latin typeface="微软雅黑" pitchFamily="34" charset="-122"/>
                <a:ea typeface="微软雅黑" pitchFamily="34" charset="-122"/>
              </a:endParaRPr>
            </a:p>
          </p:txBody>
        </p:sp>
      </p:grpSp>
      <p:sp>
        <p:nvSpPr>
          <p:cNvPr id="234" name="Line 8"/>
          <p:cNvSpPr>
            <a:spLocks noChangeShapeType="1"/>
          </p:cNvSpPr>
          <p:nvPr/>
        </p:nvSpPr>
        <p:spPr bwMode="gray">
          <a:xfrm rot="20560554" flipH="1">
            <a:off x="1830834" y="2837581"/>
            <a:ext cx="1649412" cy="1208088"/>
          </a:xfrm>
          <a:prstGeom prst="line">
            <a:avLst/>
          </a:prstGeom>
          <a:noFill/>
          <a:ln w="9525">
            <a:solidFill>
              <a:srgbClr val="B2B2B2"/>
            </a:solidFill>
            <a:prstDash val="dash"/>
            <a:round/>
            <a:headEnd/>
            <a:tailEnd/>
          </a:ln>
        </p:spPr>
        <p:txBody>
          <a:bodyPr wrap="none" anchor="ctr"/>
          <a:lstStyle/>
          <a:p>
            <a:pPr fontAlgn="auto">
              <a:spcBef>
                <a:spcPts val="0"/>
              </a:spcBef>
              <a:spcAft>
                <a:spcPts val="0"/>
              </a:spcAft>
              <a:defRPr/>
            </a:pPr>
            <a:endParaRPr lang="zh-CN" altLang="en-US" kern="0">
              <a:solidFill>
                <a:srgbClr val="003366"/>
              </a:solidFill>
              <a:latin typeface="黑体" pitchFamily="49" charset="-122"/>
              <a:ea typeface="黑体" pitchFamily="49" charset="-122"/>
            </a:endParaRPr>
          </a:p>
        </p:txBody>
      </p:sp>
      <p:sp>
        <p:nvSpPr>
          <p:cNvPr id="235" name="Text Box 89"/>
          <p:cNvSpPr txBox="1">
            <a:spLocks noChangeArrowheads="1"/>
          </p:cNvSpPr>
          <p:nvPr/>
        </p:nvSpPr>
        <p:spPr bwMode="gray">
          <a:xfrm>
            <a:off x="333821" y="4477469"/>
            <a:ext cx="2166938" cy="658257"/>
          </a:xfrm>
          <a:prstGeom prst="rect">
            <a:avLst/>
          </a:prstGeom>
          <a:noFill/>
          <a:ln w="9525" algn="ctr">
            <a:noFill/>
            <a:miter lim="800000"/>
            <a:headEnd/>
            <a:tailEnd/>
          </a:ln>
        </p:spPr>
        <p:txBody>
          <a:bodyPr>
            <a:spAutoFit/>
          </a:bodyPr>
          <a:lstStyle/>
          <a:p>
            <a:pPr lvl="2" algn="ctr">
              <a:lnSpc>
                <a:spcPct val="120000"/>
              </a:lnSpc>
              <a:spcBef>
                <a:spcPct val="50000"/>
              </a:spcBef>
              <a:buFont typeface="Wingdings" pitchFamily="2" charset="2"/>
              <a:buChar char="n"/>
            </a:pPr>
            <a:r>
              <a:rPr lang="zh-CN" altLang="en-US" sz="1600" b="1" dirty="0" smtClean="0">
                <a:solidFill>
                  <a:srgbClr val="003366"/>
                </a:solidFill>
                <a:latin typeface="微软雅黑" pitchFamily="34" charset="-122"/>
                <a:ea typeface="微软雅黑" pitchFamily="34" charset="-122"/>
              </a:rPr>
              <a:t>全国产服务器</a:t>
            </a:r>
            <a:endParaRPr lang="en-US" altLang="zh-CN" sz="1600" b="1" dirty="0">
              <a:solidFill>
                <a:srgbClr val="003366"/>
              </a:solidFill>
              <a:latin typeface="微软雅黑" pitchFamily="34" charset="-122"/>
              <a:ea typeface="微软雅黑" pitchFamily="34" charset="-122"/>
            </a:endParaRPr>
          </a:p>
        </p:txBody>
      </p:sp>
      <p:pic>
        <p:nvPicPr>
          <p:cNvPr id="107" name="图片 26"/>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683568" y="5589240"/>
            <a:ext cx="1440160" cy="444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541655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快捷、灵活、随需应变的云服务运营和交付</a:t>
            </a:r>
          </a:p>
        </p:txBody>
      </p:sp>
      <p:grpSp>
        <p:nvGrpSpPr>
          <p:cNvPr id="93" name="组合 96"/>
          <p:cNvGrpSpPr/>
          <p:nvPr/>
        </p:nvGrpSpPr>
        <p:grpSpPr>
          <a:xfrm>
            <a:off x="390741" y="1286863"/>
            <a:ext cx="8603340" cy="5018965"/>
            <a:chOff x="142844" y="1196752"/>
            <a:chExt cx="9144064" cy="5739045"/>
          </a:xfrm>
        </p:grpSpPr>
        <p:sp>
          <p:nvSpPr>
            <p:cNvPr id="94" name="圆柱形 93"/>
            <p:cNvSpPr/>
            <p:nvPr/>
          </p:nvSpPr>
          <p:spPr>
            <a:xfrm rot="5400000">
              <a:off x="5036347" y="67438"/>
              <a:ext cx="500066" cy="7429552"/>
            </a:xfrm>
            <a:prstGeom prst="can">
              <a:avLst/>
            </a:prstGeom>
            <a:ln/>
          </p:spPr>
          <p:style>
            <a:lnRef idx="1">
              <a:schemeClr val="accent4"/>
            </a:lnRef>
            <a:fillRef idx="2">
              <a:schemeClr val="accent4"/>
            </a:fillRef>
            <a:effectRef idx="1">
              <a:schemeClr val="accent4"/>
            </a:effectRef>
            <a:fontRef idx="minor">
              <a:schemeClr val="dk1"/>
            </a:fontRef>
          </p:style>
          <p:txBody>
            <a:bodyPr vert="horz"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95" name="TextBox 94"/>
            <p:cNvSpPr txBox="1"/>
            <p:nvPr/>
          </p:nvSpPr>
          <p:spPr>
            <a:xfrm>
              <a:off x="6072198" y="3591477"/>
              <a:ext cx="2786082" cy="351934"/>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vert="horz" wrap="square" rtlCol="0">
              <a:spAutoFit/>
            </a:bodyPr>
            <a:lstStyle/>
            <a:p>
              <a:pPr algn="ctr"/>
              <a:r>
                <a:rPr lang="zh-CN" altLang="en-US" sz="1400" b="1" dirty="0" smtClean="0">
                  <a:latin typeface="微软雅黑" pitchFamily="34" charset="-122"/>
                  <a:ea typeface="微软雅黑" pitchFamily="34" charset="-122"/>
                </a:rPr>
                <a:t>企业服务总线</a:t>
              </a:r>
              <a:r>
                <a:rPr lang="en-US" altLang="zh-CN" sz="1400" b="1" dirty="0" smtClean="0">
                  <a:latin typeface="微软雅黑" pitchFamily="34" charset="-122"/>
                  <a:ea typeface="微软雅黑" pitchFamily="34" charset="-122"/>
                </a:rPr>
                <a:t>ESB</a:t>
              </a:r>
              <a:endParaRPr lang="zh-CN" altLang="en-US" sz="1400" b="1" dirty="0" smtClean="0">
                <a:latin typeface="微软雅黑" pitchFamily="34" charset="-122"/>
                <a:ea typeface="微软雅黑" pitchFamily="34" charset="-122"/>
              </a:endParaRPr>
            </a:p>
          </p:txBody>
        </p:sp>
        <p:sp>
          <p:nvSpPr>
            <p:cNvPr id="96" name="圆角矩形 95"/>
            <p:cNvSpPr/>
            <p:nvPr/>
          </p:nvSpPr>
          <p:spPr>
            <a:xfrm>
              <a:off x="1928794" y="4246561"/>
              <a:ext cx="285752" cy="98108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业务组件</a:t>
              </a:r>
            </a:p>
          </p:txBody>
        </p:sp>
        <p:sp>
          <p:nvSpPr>
            <p:cNvPr id="97" name="圆角矩形 96"/>
            <p:cNvSpPr/>
            <p:nvPr/>
          </p:nvSpPr>
          <p:spPr>
            <a:xfrm>
              <a:off x="2357422" y="4246561"/>
              <a:ext cx="285752" cy="98108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业务组件</a:t>
              </a:r>
            </a:p>
          </p:txBody>
        </p:sp>
        <p:sp>
          <p:nvSpPr>
            <p:cNvPr id="98" name="圆角矩形 97"/>
            <p:cNvSpPr/>
            <p:nvPr/>
          </p:nvSpPr>
          <p:spPr>
            <a:xfrm>
              <a:off x="2786050" y="4246561"/>
              <a:ext cx="285752" cy="98108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业务组件</a:t>
              </a:r>
            </a:p>
          </p:txBody>
        </p:sp>
        <p:sp>
          <p:nvSpPr>
            <p:cNvPr id="99" name="圆角矩形 98"/>
            <p:cNvSpPr/>
            <p:nvPr/>
          </p:nvSpPr>
          <p:spPr>
            <a:xfrm>
              <a:off x="3214678" y="4246561"/>
              <a:ext cx="285752" cy="98108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业务组件</a:t>
              </a:r>
            </a:p>
          </p:txBody>
        </p:sp>
        <p:sp>
          <p:nvSpPr>
            <p:cNvPr id="100" name="圆角矩形 99"/>
            <p:cNvSpPr/>
            <p:nvPr/>
          </p:nvSpPr>
          <p:spPr>
            <a:xfrm>
              <a:off x="3643306" y="4246561"/>
              <a:ext cx="285752" cy="98108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a:t>
              </a:r>
            </a:p>
            <a:p>
              <a:pPr algn="ctr"/>
              <a:endParaRPr lang="en-US" altLang="zh-CN" sz="1100" b="1" dirty="0" smtClean="0">
                <a:solidFill>
                  <a:schemeClr val="tx1"/>
                </a:solidFill>
                <a:latin typeface="微软雅黑" pitchFamily="34" charset="-122"/>
                <a:ea typeface="微软雅黑" pitchFamily="34" charset="-122"/>
              </a:endParaRPr>
            </a:p>
            <a:p>
              <a:pPr algn="ctr"/>
              <a:r>
                <a:rPr lang="en-US" altLang="zh-CN" sz="1100" b="1" dirty="0" smtClean="0">
                  <a:solidFill>
                    <a:schemeClr val="tx1"/>
                  </a:solidFill>
                  <a:latin typeface="微软雅黑" pitchFamily="34" charset="-122"/>
                  <a:ea typeface="微软雅黑" pitchFamily="34" charset="-122"/>
                </a:rPr>
                <a:t>…</a:t>
              </a:r>
              <a:endParaRPr lang="zh-CN" altLang="en-US" sz="1100" b="1" dirty="0" smtClean="0">
                <a:solidFill>
                  <a:schemeClr val="tx1"/>
                </a:solidFill>
                <a:latin typeface="微软雅黑" pitchFamily="34" charset="-122"/>
                <a:ea typeface="微软雅黑" pitchFamily="34" charset="-122"/>
              </a:endParaRPr>
            </a:p>
          </p:txBody>
        </p:sp>
        <p:pic>
          <p:nvPicPr>
            <p:cNvPr id="101" name="Picture 34" descr="Storage_icon_01"/>
            <p:cNvPicPr preferRelativeResize="0">
              <a:picLocks noChangeAspect="1" noChangeArrowheads="1"/>
            </p:cNvPicPr>
            <p:nvPr/>
          </p:nvPicPr>
          <p:blipFill>
            <a:blip r:embed="rId3" cstate="print"/>
            <a:srcRect/>
            <a:stretch>
              <a:fillRect/>
            </a:stretch>
          </p:blipFill>
          <p:spPr bwMode="auto">
            <a:xfrm>
              <a:off x="2071670" y="5411594"/>
              <a:ext cx="642942" cy="379215"/>
            </a:xfrm>
            <a:prstGeom prst="rect">
              <a:avLst/>
            </a:prstGeom>
            <a:noFill/>
            <a:ln w="9525">
              <a:noFill/>
              <a:miter lim="800000"/>
              <a:headEnd/>
              <a:tailEnd/>
            </a:ln>
          </p:spPr>
        </p:pic>
        <p:pic>
          <p:nvPicPr>
            <p:cNvPr id="102" name="Picture 34" descr="Storage_icon_01"/>
            <p:cNvPicPr preferRelativeResize="0">
              <a:picLocks noChangeAspect="1" noChangeArrowheads="1"/>
            </p:cNvPicPr>
            <p:nvPr/>
          </p:nvPicPr>
          <p:blipFill>
            <a:blip r:embed="rId3" cstate="print"/>
            <a:srcRect/>
            <a:stretch>
              <a:fillRect/>
            </a:stretch>
          </p:blipFill>
          <p:spPr bwMode="auto">
            <a:xfrm>
              <a:off x="3143240" y="5411618"/>
              <a:ext cx="642942" cy="307753"/>
            </a:xfrm>
            <a:prstGeom prst="rect">
              <a:avLst/>
            </a:prstGeom>
            <a:noFill/>
            <a:ln w="9525">
              <a:noFill/>
              <a:miter lim="800000"/>
              <a:headEnd/>
              <a:tailEnd/>
            </a:ln>
          </p:spPr>
        </p:pic>
        <p:sp>
          <p:nvSpPr>
            <p:cNvPr id="103" name="TextBox 102"/>
            <p:cNvSpPr txBox="1"/>
            <p:nvPr/>
          </p:nvSpPr>
          <p:spPr>
            <a:xfrm>
              <a:off x="2000230" y="5719371"/>
              <a:ext cx="857257" cy="299144"/>
            </a:xfrm>
            <a:prstGeom prst="rect">
              <a:avLst/>
            </a:prstGeom>
            <a:noFill/>
          </p:spPr>
          <p:txBody>
            <a:bodyPr vert="horz" wrap="square" rtlCol="0">
              <a:spAutoFit/>
            </a:bodyPr>
            <a:lstStyle/>
            <a:p>
              <a:pPr algn="ctr"/>
              <a:r>
                <a:rPr lang="zh-CN" altLang="en-US" sz="1100" dirty="0" smtClean="0">
                  <a:latin typeface="微软雅黑" pitchFamily="34" charset="-122"/>
                  <a:ea typeface="微软雅黑" pitchFamily="34" charset="-122"/>
                </a:rPr>
                <a:t>主数据</a:t>
              </a:r>
            </a:p>
          </p:txBody>
        </p:sp>
        <p:sp>
          <p:nvSpPr>
            <p:cNvPr id="104" name="TextBox 103"/>
            <p:cNvSpPr txBox="1"/>
            <p:nvPr/>
          </p:nvSpPr>
          <p:spPr>
            <a:xfrm>
              <a:off x="3071801" y="5719371"/>
              <a:ext cx="857257" cy="299144"/>
            </a:xfrm>
            <a:prstGeom prst="rect">
              <a:avLst/>
            </a:prstGeom>
            <a:noFill/>
          </p:spPr>
          <p:txBody>
            <a:bodyPr vert="horz" wrap="square" rtlCol="0">
              <a:spAutoFit/>
            </a:bodyPr>
            <a:lstStyle/>
            <a:p>
              <a:pPr algn="ctr"/>
              <a:r>
                <a:rPr lang="zh-CN" altLang="en-US" sz="1100" dirty="0" smtClean="0">
                  <a:latin typeface="微软雅黑" pitchFamily="34" charset="-122"/>
                  <a:ea typeface="微软雅黑" pitchFamily="34" charset="-122"/>
                </a:rPr>
                <a:t>资源库</a:t>
              </a:r>
            </a:p>
          </p:txBody>
        </p:sp>
        <p:sp>
          <p:nvSpPr>
            <p:cNvPr id="105" name="圆角矩形 104"/>
            <p:cNvSpPr/>
            <p:nvPr/>
          </p:nvSpPr>
          <p:spPr>
            <a:xfrm>
              <a:off x="1714480" y="4175123"/>
              <a:ext cx="2428892" cy="1165033"/>
            </a:xfrm>
            <a:prstGeom prst="roundRect">
              <a:avLst/>
            </a:prstGeom>
            <a:noFill/>
            <a:ln>
              <a:solidFill>
                <a:schemeClr val="accent4">
                  <a:shade val="95000"/>
                  <a:satMod val="10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06" name="上箭头 105"/>
            <p:cNvSpPr/>
            <p:nvPr/>
          </p:nvSpPr>
          <p:spPr>
            <a:xfrm>
              <a:off x="2357422" y="5268718"/>
              <a:ext cx="142876" cy="24527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07" name="上箭头 106"/>
            <p:cNvSpPr/>
            <p:nvPr/>
          </p:nvSpPr>
          <p:spPr>
            <a:xfrm>
              <a:off x="3428992" y="5268718"/>
              <a:ext cx="142876" cy="24527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08" name="上箭头 107"/>
            <p:cNvSpPr/>
            <p:nvPr/>
          </p:nvSpPr>
          <p:spPr>
            <a:xfrm>
              <a:off x="2071670" y="4032247"/>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09" name="上箭头 108"/>
            <p:cNvSpPr/>
            <p:nvPr/>
          </p:nvSpPr>
          <p:spPr>
            <a:xfrm>
              <a:off x="2428860" y="4032247"/>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10" name="上箭头 109"/>
            <p:cNvSpPr/>
            <p:nvPr/>
          </p:nvSpPr>
          <p:spPr>
            <a:xfrm>
              <a:off x="3286116" y="4032247"/>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11" name="上箭头 110"/>
            <p:cNvSpPr/>
            <p:nvPr/>
          </p:nvSpPr>
          <p:spPr>
            <a:xfrm>
              <a:off x="2857488" y="4032247"/>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12" name="上箭头 111"/>
            <p:cNvSpPr/>
            <p:nvPr/>
          </p:nvSpPr>
          <p:spPr>
            <a:xfrm>
              <a:off x="3714744" y="4032247"/>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13" name="圆柱形 112"/>
            <p:cNvSpPr/>
            <p:nvPr/>
          </p:nvSpPr>
          <p:spPr>
            <a:xfrm>
              <a:off x="1857356" y="3603619"/>
              <a:ext cx="2143140" cy="357190"/>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服务统一注册管理</a:t>
              </a:r>
            </a:p>
          </p:txBody>
        </p:sp>
        <p:grpSp>
          <p:nvGrpSpPr>
            <p:cNvPr id="114" name="组合 32"/>
            <p:cNvGrpSpPr/>
            <p:nvPr/>
          </p:nvGrpSpPr>
          <p:grpSpPr>
            <a:xfrm>
              <a:off x="5929322" y="4317999"/>
              <a:ext cx="357190" cy="379215"/>
              <a:chOff x="2214546" y="1071546"/>
              <a:chExt cx="571504" cy="642942"/>
            </a:xfrm>
          </p:grpSpPr>
          <p:sp>
            <p:nvSpPr>
              <p:cNvPr id="176" name="圆柱形 31"/>
              <p:cNvSpPr/>
              <p:nvPr/>
            </p:nvSpPr>
            <p:spPr>
              <a:xfrm>
                <a:off x="2214546" y="1285860"/>
                <a:ext cx="571504" cy="428628"/>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77" name="圆柱形 30"/>
              <p:cNvSpPr/>
              <p:nvPr/>
            </p:nvSpPr>
            <p:spPr>
              <a:xfrm>
                <a:off x="2357422" y="1071546"/>
                <a:ext cx="285752" cy="285752"/>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grpSp>
        <p:grpSp>
          <p:nvGrpSpPr>
            <p:cNvPr id="115" name="组合 33"/>
            <p:cNvGrpSpPr/>
            <p:nvPr/>
          </p:nvGrpSpPr>
          <p:grpSpPr>
            <a:xfrm>
              <a:off x="6572264" y="4317999"/>
              <a:ext cx="357190" cy="379215"/>
              <a:chOff x="2214546" y="1071546"/>
              <a:chExt cx="571504" cy="642942"/>
            </a:xfrm>
          </p:grpSpPr>
          <p:sp>
            <p:nvSpPr>
              <p:cNvPr id="174" name="圆柱形 173"/>
              <p:cNvSpPr/>
              <p:nvPr/>
            </p:nvSpPr>
            <p:spPr>
              <a:xfrm>
                <a:off x="2214546" y="1285860"/>
                <a:ext cx="571504" cy="428628"/>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75" name="圆柱形 174"/>
              <p:cNvSpPr/>
              <p:nvPr/>
            </p:nvSpPr>
            <p:spPr>
              <a:xfrm>
                <a:off x="2357422" y="1071546"/>
                <a:ext cx="285752" cy="285752"/>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grpSp>
        <p:grpSp>
          <p:nvGrpSpPr>
            <p:cNvPr id="116" name="组合 36"/>
            <p:cNvGrpSpPr/>
            <p:nvPr/>
          </p:nvGrpSpPr>
          <p:grpSpPr>
            <a:xfrm>
              <a:off x="7215206" y="4317999"/>
              <a:ext cx="357190" cy="379215"/>
              <a:chOff x="2214546" y="1071546"/>
              <a:chExt cx="571504" cy="642942"/>
            </a:xfrm>
          </p:grpSpPr>
          <p:sp>
            <p:nvSpPr>
              <p:cNvPr id="172" name="圆柱形 171"/>
              <p:cNvSpPr/>
              <p:nvPr/>
            </p:nvSpPr>
            <p:spPr>
              <a:xfrm>
                <a:off x="2214546" y="1285860"/>
                <a:ext cx="571504" cy="428628"/>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73" name="圆柱形 172"/>
              <p:cNvSpPr/>
              <p:nvPr/>
            </p:nvSpPr>
            <p:spPr>
              <a:xfrm>
                <a:off x="2357422" y="1071546"/>
                <a:ext cx="285752" cy="285752"/>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grpSp>
        <p:grpSp>
          <p:nvGrpSpPr>
            <p:cNvPr id="117" name="组合 39"/>
            <p:cNvGrpSpPr/>
            <p:nvPr/>
          </p:nvGrpSpPr>
          <p:grpSpPr>
            <a:xfrm>
              <a:off x="7858148" y="4317999"/>
              <a:ext cx="357190" cy="379215"/>
              <a:chOff x="2214546" y="1071546"/>
              <a:chExt cx="571504" cy="642942"/>
            </a:xfrm>
          </p:grpSpPr>
          <p:sp>
            <p:nvSpPr>
              <p:cNvPr id="170" name="圆柱形 169"/>
              <p:cNvSpPr/>
              <p:nvPr/>
            </p:nvSpPr>
            <p:spPr>
              <a:xfrm>
                <a:off x="2214546" y="1285860"/>
                <a:ext cx="571504" cy="428628"/>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71" name="圆柱形 170"/>
              <p:cNvSpPr/>
              <p:nvPr/>
            </p:nvSpPr>
            <p:spPr>
              <a:xfrm>
                <a:off x="2357422" y="1071546"/>
                <a:ext cx="285752" cy="285752"/>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grpSp>
        <p:sp>
          <p:nvSpPr>
            <p:cNvPr id="118" name="圆柱形 117"/>
            <p:cNvSpPr/>
            <p:nvPr/>
          </p:nvSpPr>
          <p:spPr>
            <a:xfrm>
              <a:off x="5857884" y="5032379"/>
              <a:ext cx="571504" cy="593529"/>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100" b="1" dirty="0" smtClean="0">
                  <a:solidFill>
                    <a:srgbClr val="FFFFFF"/>
                  </a:solidFill>
                  <a:latin typeface="微软雅黑" pitchFamily="34" charset="-122"/>
                  <a:ea typeface="微软雅黑" pitchFamily="34" charset="-122"/>
                </a:rPr>
                <a:t>新闻采集</a:t>
              </a:r>
            </a:p>
          </p:txBody>
        </p:sp>
        <p:sp>
          <p:nvSpPr>
            <p:cNvPr id="119" name="圆柱形 118"/>
            <p:cNvSpPr/>
            <p:nvPr/>
          </p:nvSpPr>
          <p:spPr>
            <a:xfrm>
              <a:off x="6500826" y="5032379"/>
              <a:ext cx="571504" cy="593529"/>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100" b="1" dirty="0" smtClean="0">
                  <a:solidFill>
                    <a:srgbClr val="FFFFFF"/>
                  </a:solidFill>
                  <a:latin typeface="微软雅黑" pitchFamily="34" charset="-122"/>
                  <a:ea typeface="微软雅黑" pitchFamily="34" charset="-122"/>
                </a:rPr>
                <a:t>资源加工</a:t>
              </a:r>
            </a:p>
          </p:txBody>
        </p:sp>
        <p:sp>
          <p:nvSpPr>
            <p:cNvPr id="120" name="圆柱形 119"/>
            <p:cNvSpPr/>
            <p:nvPr/>
          </p:nvSpPr>
          <p:spPr>
            <a:xfrm>
              <a:off x="7143768" y="5032379"/>
              <a:ext cx="571504" cy="593529"/>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100" b="1" dirty="0" smtClean="0">
                  <a:solidFill>
                    <a:srgbClr val="FFFFFF"/>
                  </a:solidFill>
                  <a:latin typeface="微软雅黑" pitchFamily="34" charset="-122"/>
                  <a:ea typeface="微软雅黑" pitchFamily="34" charset="-122"/>
                </a:rPr>
                <a:t>办公系统</a:t>
              </a:r>
            </a:p>
          </p:txBody>
        </p:sp>
        <p:sp>
          <p:nvSpPr>
            <p:cNvPr id="121" name="圆柱形 120"/>
            <p:cNvSpPr/>
            <p:nvPr/>
          </p:nvSpPr>
          <p:spPr>
            <a:xfrm>
              <a:off x="7786710" y="5032379"/>
              <a:ext cx="571504" cy="593529"/>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b="1" dirty="0" smtClean="0">
                  <a:solidFill>
                    <a:srgbClr val="FFFFFF"/>
                  </a:solidFill>
                  <a:latin typeface="微软雅黑" pitchFamily="34" charset="-122"/>
                  <a:ea typeface="微软雅黑" pitchFamily="34" charset="-122"/>
                </a:rPr>
                <a:t>…</a:t>
              </a:r>
            </a:p>
            <a:p>
              <a:pPr algn="ctr"/>
              <a:r>
                <a:rPr lang="en-US" altLang="zh-CN" sz="1600" b="1" dirty="0" smtClean="0">
                  <a:solidFill>
                    <a:srgbClr val="FFFFFF"/>
                  </a:solidFill>
                  <a:latin typeface="微软雅黑" pitchFamily="34" charset="-122"/>
                  <a:ea typeface="微软雅黑" pitchFamily="34" charset="-122"/>
                </a:rPr>
                <a:t>…</a:t>
              </a:r>
              <a:endParaRPr lang="zh-CN" altLang="en-US" sz="1600" b="1" dirty="0" smtClean="0">
                <a:solidFill>
                  <a:srgbClr val="FFFFFF"/>
                </a:solidFill>
                <a:latin typeface="微软雅黑" pitchFamily="34" charset="-122"/>
                <a:ea typeface="微软雅黑" pitchFamily="34" charset="-122"/>
              </a:endParaRPr>
            </a:p>
          </p:txBody>
        </p:sp>
        <p:sp>
          <p:nvSpPr>
            <p:cNvPr id="122" name="上箭头 121"/>
            <p:cNvSpPr/>
            <p:nvPr/>
          </p:nvSpPr>
          <p:spPr>
            <a:xfrm>
              <a:off x="6072198" y="4818065"/>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23" name="上箭头 122"/>
            <p:cNvSpPr/>
            <p:nvPr/>
          </p:nvSpPr>
          <p:spPr>
            <a:xfrm>
              <a:off x="6715140" y="4818065"/>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24" name="上箭头 123"/>
            <p:cNvSpPr/>
            <p:nvPr/>
          </p:nvSpPr>
          <p:spPr>
            <a:xfrm>
              <a:off x="7358082" y="4818065"/>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25" name="上箭头 124"/>
            <p:cNvSpPr/>
            <p:nvPr/>
          </p:nvSpPr>
          <p:spPr>
            <a:xfrm>
              <a:off x="8001024" y="4818065"/>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26" name="TextBox 125"/>
            <p:cNvSpPr txBox="1"/>
            <p:nvPr/>
          </p:nvSpPr>
          <p:spPr>
            <a:xfrm>
              <a:off x="5000628" y="4460875"/>
              <a:ext cx="857257" cy="299144"/>
            </a:xfrm>
            <a:prstGeom prst="rect">
              <a:avLst/>
            </a:prstGeom>
            <a:noFill/>
          </p:spPr>
          <p:txBody>
            <a:bodyPr vert="horz" wrap="square" rtlCol="0">
              <a:spAutoFit/>
            </a:bodyPr>
            <a:lstStyle/>
            <a:p>
              <a:pPr algn="ctr"/>
              <a:r>
                <a:rPr lang="zh-CN" altLang="en-US" sz="1100" dirty="0" smtClean="0">
                  <a:latin typeface="微软雅黑" pitchFamily="34" charset="-122"/>
                  <a:ea typeface="微软雅黑" pitchFamily="34" charset="-122"/>
                </a:rPr>
                <a:t>适配器</a:t>
              </a:r>
            </a:p>
          </p:txBody>
        </p:sp>
        <p:sp>
          <p:nvSpPr>
            <p:cNvPr id="127" name="TextBox 126"/>
            <p:cNvSpPr txBox="1"/>
            <p:nvPr/>
          </p:nvSpPr>
          <p:spPr>
            <a:xfrm>
              <a:off x="4857752" y="5197280"/>
              <a:ext cx="928694" cy="299144"/>
            </a:xfrm>
            <a:prstGeom prst="rect">
              <a:avLst/>
            </a:prstGeom>
            <a:noFill/>
          </p:spPr>
          <p:txBody>
            <a:bodyPr vert="horz" wrap="square" rtlCol="0">
              <a:spAutoFit/>
            </a:bodyPr>
            <a:lstStyle/>
            <a:p>
              <a:pPr algn="ctr"/>
              <a:r>
                <a:rPr lang="zh-CN" altLang="en-US" sz="1100" dirty="0" smtClean="0">
                  <a:latin typeface="微软雅黑" pitchFamily="34" charset="-122"/>
                  <a:ea typeface="微软雅黑" pitchFamily="34" charset="-122"/>
                </a:rPr>
                <a:t>现有应用</a:t>
              </a:r>
            </a:p>
          </p:txBody>
        </p:sp>
        <p:sp>
          <p:nvSpPr>
            <p:cNvPr id="128" name="圆角矩形 127"/>
            <p:cNvSpPr/>
            <p:nvPr/>
          </p:nvSpPr>
          <p:spPr>
            <a:xfrm>
              <a:off x="5715008" y="4175123"/>
              <a:ext cx="2857520" cy="1593661"/>
            </a:xfrm>
            <a:prstGeom prst="roundRect">
              <a:avLst/>
            </a:prstGeom>
            <a:noFill/>
            <a:ln>
              <a:solidFill>
                <a:schemeClr val="accent4">
                  <a:shade val="95000"/>
                  <a:satMod val="10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29" name="上箭头 128"/>
            <p:cNvSpPr/>
            <p:nvPr/>
          </p:nvSpPr>
          <p:spPr>
            <a:xfrm>
              <a:off x="6072198" y="4032247"/>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30" name="上箭头 129"/>
            <p:cNvSpPr/>
            <p:nvPr/>
          </p:nvSpPr>
          <p:spPr>
            <a:xfrm>
              <a:off x="6715140" y="4032247"/>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31" name="上箭头 130"/>
            <p:cNvSpPr/>
            <p:nvPr/>
          </p:nvSpPr>
          <p:spPr>
            <a:xfrm>
              <a:off x="7358082" y="4032247"/>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32" name="上箭头 131"/>
            <p:cNvSpPr/>
            <p:nvPr/>
          </p:nvSpPr>
          <p:spPr>
            <a:xfrm>
              <a:off x="8001024" y="4032247"/>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33" name="左右箭头 132"/>
            <p:cNvSpPr/>
            <p:nvPr/>
          </p:nvSpPr>
          <p:spPr>
            <a:xfrm>
              <a:off x="4429124" y="3603619"/>
              <a:ext cx="1571636" cy="357190"/>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34" name="TextBox 133"/>
            <p:cNvSpPr txBox="1"/>
            <p:nvPr/>
          </p:nvSpPr>
          <p:spPr>
            <a:xfrm>
              <a:off x="4429124" y="3603620"/>
              <a:ext cx="1428760" cy="316741"/>
            </a:xfrm>
            <a:prstGeom prst="rect">
              <a:avLst/>
            </a:prstGeom>
            <a:noFill/>
          </p:spPr>
          <p:txBody>
            <a:bodyPr vert="horz" wrap="square" rtlCol="0">
              <a:spAutoFit/>
            </a:bodyPr>
            <a:lstStyle/>
            <a:p>
              <a:pPr algn="ctr"/>
              <a:r>
                <a:rPr lang="zh-CN" altLang="en-US" sz="1200" dirty="0" smtClean="0">
                  <a:solidFill>
                    <a:schemeClr val="bg1"/>
                  </a:solidFill>
                  <a:latin typeface="微软雅黑" pitchFamily="34" charset="-122"/>
                  <a:ea typeface="微软雅黑" pitchFamily="34" charset="-122"/>
                </a:rPr>
                <a:t>获取服务信息</a:t>
              </a:r>
            </a:p>
          </p:txBody>
        </p:sp>
        <p:sp>
          <p:nvSpPr>
            <p:cNvPr id="135" name="圆柱形 134"/>
            <p:cNvSpPr/>
            <p:nvPr/>
          </p:nvSpPr>
          <p:spPr>
            <a:xfrm>
              <a:off x="1643042" y="2889239"/>
              <a:ext cx="2143140" cy="522091"/>
            </a:xfrm>
            <a:prstGeom prst="can">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微软雅黑" pitchFamily="34" charset="-122"/>
                  <a:ea typeface="微软雅黑" pitchFamily="34" charset="-122"/>
                </a:rPr>
                <a:t>工作流程定义</a:t>
              </a:r>
            </a:p>
          </p:txBody>
        </p:sp>
        <p:sp>
          <p:nvSpPr>
            <p:cNvPr id="136" name="圆柱形 135"/>
            <p:cNvSpPr/>
            <p:nvPr/>
          </p:nvSpPr>
          <p:spPr>
            <a:xfrm>
              <a:off x="4071934" y="2889239"/>
              <a:ext cx="2143140" cy="522091"/>
            </a:xfrm>
            <a:prstGeom prst="ca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b="1" dirty="0" smtClean="0">
                  <a:solidFill>
                    <a:srgbClr val="FFFFFF"/>
                  </a:solidFill>
                  <a:latin typeface="微软雅黑" pitchFamily="34" charset="-122"/>
                  <a:ea typeface="微软雅黑" pitchFamily="34" charset="-122"/>
                </a:rPr>
                <a:t>软件快速重构</a:t>
              </a:r>
            </a:p>
          </p:txBody>
        </p:sp>
        <p:sp>
          <p:nvSpPr>
            <p:cNvPr id="137" name="圆柱形 136"/>
            <p:cNvSpPr/>
            <p:nvPr/>
          </p:nvSpPr>
          <p:spPr>
            <a:xfrm>
              <a:off x="6500826" y="2889239"/>
              <a:ext cx="2143140" cy="522091"/>
            </a:xfrm>
            <a:prstGeom prst="ca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200" b="1" dirty="0" smtClean="0">
                  <a:solidFill>
                    <a:srgbClr val="FFFFFF"/>
                  </a:solidFill>
                  <a:latin typeface="微软雅黑" pitchFamily="34" charset="-122"/>
                  <a:ea typeface="微软雅黑" pitchFamily="34" charset="-122"/>
                </a:rPr>
                <a:t>多租户管理</a:t>
              </a:r>
            </a:p>
          </p:txBody>
        </p:sp>
        <p:sp>
          <p:nvSpPr>
            <p:cNvPr id="138" name="Line 11"/>
            <p:cNvSpPr>
              <a:spLocks noChangeShapeType="1"/>
            </p:cNvSpPr>
            <p:nvPr/>
          </p:nvSpPr>
          <p:spPr bwMode="auto">
            <a:xfrm flipV="1">
              <a:off x="1428728" y="2603487"/>
              <a:ext cx="7500990" cy="45719"/>
            </a:xfrm>
            <a:prstGeom prst="line">
              <a:avLst/>
            </a:prstGeom>
            <a:noFill/>
            <a:ln w="25400">
              <a:solidFill>
                <a:srgbClr val="C0C0C0"/>
              </a:solidFill>
              <a:prstDash val="sysDot"/>
              <a:round/>
              <a:headEnd/>
              <a:tailEnd type="oval" w="med" len="med"/>
            </a:ln>
          </p:spPr>
          <p:txBody>
            <a:bodyPr wrap="none" anchor="ctr"/>
            <a:lstStyle/>
            <a:p>
              <a:endParaRPr lang="zh-CN" altLang="en-US" sz="1400"/>
            </a:p>
          </p:txBody>
        </p:sp>
        <p:pic>
          <p:nvPicPr>
            <p:cNvPr id="139" name="图片 256" descr="2029588_221905016883_2.jpg"/>
            <p:cNvPicPr>
              <a:picLocks noChangeAspect="1"/>
            </p:cNvPicPr>
            <p:nvPr/>
          </p:nvPicPr>
          <p:blipFill>
            <a:blip r:embed="rId4" cstate="print"/>
            <a:srcRect/>
            <a:stretch>
              <a:fillRect/>
            </a:stretch>
          </p:blipFill>
          <p:spPr bwMode="auto">
            <a:xfrm>
              <a:off x="5357818" y="1339628"/>
              <a:ext cx="1454603" cy="1084647"/>
            </a:xfrm>
            <a:prstGeom prst="rect">
              <a:avLst/>
            </a:prstGeom>
            <a:noFill/>
            <a:ln w="9525">
              <a:noFill/>
              <a:miter lim="800000"/>
              <a:headEnd/>
              <a:tailEnd/>
            </a:ln>
          </p:spPr>
        </p:pic>
        <p:pic>
          <p:nvPicPr>
            <p:cNvPr id="140" name="图片 259" descr="20110105182814_1.jpg"/>
            <p:cNvPicPr>
              <a:picLocks noChangeAspect="1"/>
            </p:cNvPicPr>
            <p:nvPr/>
          </p:nvPicPr>
          <p:blipFill>
            <a:blip r:embed="rId5" cstate="print"/>
            <a:srcRect/>
            <a:stretch>
              <a:fillRect/>
            </a:stretch>
          </p:blipFill>
          <p:spPr bwMode="auto">
            <a:xfrm>
              <a:off x="3571868" y="1339628"/>
              <a:ext cx="1532092" cy="1082357"/>
            </a:xfrm>
            <a:prstGeom prst="rect">
              <a:avLst/>
            </a:prstGeom>
            <a:noFill/>
            <a:ln w="9525">
              <a:noFill/>
              <a:miter lim="800000"/>
              <a:headEnd/>
              <a:tailEnd/>
            </a:ln>
          </p:spPr>
        </p:pic>
        <p:pic>
          <p:nvPicPr>
            <p:cNvPr id="141" name="图片 260" descr="PivotalCRM-1.jpg"/>
            <p:cNvPicPr>
              <a:picLocks noChangeAspect="1"/>
            </p:cNvPicPr>
            <p:nvPr/>
          </p:nvPicPr>
          <p:blipFill>
            <a:blip r:embed="rId6" cstate="print"/>
            <a:srcRect/>
            <a:stretch>
              <a:fillRect/>
            </a:stretch>
          </p:blipFill>
          <p:spPr bwMode="auto">
            <a:xfrm>
              <a:off x="1785918" y="1352886"/>
              <a:ext cx="1599189" cy="1107725"/>
            </a:xfrm>
            <a:prstGeom prst="rect">
              <a:avLst/>
            </a:prstGeom>
            <a:noFill/>
            <a:ln w="9525">
              <a:noFill/>
              <a:miter lim="800000"/>
              <a:headEnd/>
              <a:tailEnd/>
            </a:ln>
          </p:spPr>
        </p:pic>
        <p:grpSp>
          <p:nvGrpSpPr>
            <p:cNvPr id="142" name="组合 75"/>
            <p:cNvGrpSpPr/>
            <p:nvPr/>
          </p:nvGrpSpPr>
          <p:grpSpPr>
            <a:xfrm>
              <a:off x="7643834" y="1339638"/>
              <a:ext cx="1357321" cy="928684"/>
              <a:chOff x="6643702" y="857232"/>
              <a:chExt cx="1928816" cy="1214436"/>
            </a:xfrm>
          </p:grpSpPr>
          <p:pic>
            <p:nvPicPr>
              <p:cNvPr id="167" name="图片 47" descr="macbook.png"/>
              <p:cNvPicPr>
                <a:picLocks noChangeAspect="1"/>
              </p:cNvPicPr>
              <p:nvPr/>
            </p:nvPicPr>
            <p:blipFill>
              <a:blip r:embed="rId7" cstate="print"/>
              <a:srcRect/>
              <a:stretch>
                <a:fillRect/>
              </a:stretch>
            </p:blipFill>
            <p:spPr bwMode="auto">
              <a:xfrm>
                <a:off x="7143768" y="857232"/>
                <a:ext cx="1428750" cy="758825"/>
              </a:xfrm>
              <a:prstGeom prst="rect">
                <a:avLst/>
              </a:prstGeom>
              <a:noFill/>
              <a:ln w="9525">
                <a:noFill/>
                <a:miter lim="800000"/>
                <a:headEnd/>
                <a:tailEnd/>
              </a:ln>
            </p:spPr>
          </p:pic>
          <p:pic>
            <p:nvPicPr>
              <p:cNvPr id="168" name="图片 42" descr="ipad.png"/>
              <p:cNvPicPr>
                <a:picLocks noChangeAspect="1"/>
              </p:cNvPicPr>
              <p:nvPr/>
            </p:nvPicPr>
            <p:blipFill>
              <a:blip r:embed="rId8" cstate="print"/>
              <a:srcRect/>
              <a:stretch>
                <a:fillRect/>
              </a:stretch>
            </p:blipFill>
            <p:spPr bwMode="auto">
              <a:xfrm>
                <a:off x="6858016" y="1000108"/>
                <a:ext cx="1071560" cy="1071560"/>
              </a:xfrm>
              <a:prstGeom prst="rect">
                <a:avLst/>
              </a:prstGeom>
              <a:noFill/>
              <a:ln w="9525">
                <a:noFill/>
                <a:miter lim="800000"/>
                <a:headEnd/>
                <a:tailEnd/>
              </a:ln>
            </p:spPr>
          </p:pic>
          <p:pic>
            <p:nvPicPr>
              <p:cNvPr id="169" name="图片 44" descr="iphone_4_01.png"/>
              <p:cNvPicPr>
                <a:picLocks noChangeAspect="1"/>
              </p:cNvPicPr>
              <p:nvPr/>
            </p:nvPicPr>
            <p:blipFill>
              <a:blip r:embed="rId9" cstate="print"/>
              <a:srcRect/>
              <a:stretch>
                <a:fillRect/>
              </a:stretch>
            </p:blipFill>
            <p:spPr bwMode="auto">
              <a:xfrm>
                <a:off x="6643702" y="1071546"/>
                <a:ext cx="703261" cy="703261"/>
              </a:xfrm>
              <a:prstGeom prst="rect">
                <a:avLst/>
              </a:prstGeom>
              <a:noFill/>
              <a:ln w="9525">
                <a:noFill/>
                <a:miter lim="800000"/>
                <a:headEnd/>
                <a:tailEnd/>
              </a:ln>
            </p:spPr>
          </p:pic>
        </p:grpSp>
        <p:sp>
          <p:nvSpPr>
            <p:cNvPr id="143" name="TextBox 142"/>
            <p:cNvSpPr txBox="1"/>
            <p:nvPr/>
          </p:nvSpPr>
          <p:spPr>
            <a:xfrm>
              <a:off x="7143768" y="2215520"/>
              <a:ext cx="2143140" cy="316741"/>
            </a:xfrm>
            <a:prstGeom prst="rect">
              <a:avLst/>
            </a:prstGeom>
            <a:noFill/>
          </p:spPr>
          <p:txBody>
            <a:bodyPr vert="horz" wrap="square" rtlCol="0">
              <a:spAutoFit/>
            </a:bodyPr>
            <a:lstStyle/>
            <a:p>
              <a:pPr algn="ctr"/>
              <a:r>
                <a:rPr lang="zh-CN" altLang="en-US" sz="1200" b="1" dirty="0" smtClean="0">
                  <a:latin typeface="微软雅黑" pitchFamily="34" charset="-122"/>
                  <a:ea typeface="微软雅黑" pitchFamily="34" charset="-122"/>
                </a:rPr>
                <a:t>多终端多租户访问</a:t>
              </a:r>
            </a:p>
          </p:txBody>
        </p:sp>
        <p:sp>
          <p:nvSpPr>
            <p:cNvPr id="144" name="上箭头 143"/>
            <p:cNvSpPr/>
            <p:nvPr/>
          </p:nvSpPr>
          <p:spPr>
            <a:xfrm>
              <a:off x="2214546" y="2554074"/>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45" name="上箭头 144"/>
            <p:cNvSpPr/>
            <p:nvPr/>
          </p:nvSpPr>
          <p:spPr>
            <a:xfrm>
              <a:off x="3071802" y="2554074"/>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46" name="上箭头 145"/>
            <p:cNvSpPr/>
            <p:nvPr/>
          </p:nvSpPr>
          <p:spPr>
            <a:xfrm>
              <a:off x="2643174" y="2554074"/>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47" name="上箭头 146"/>
            <p:cNvSpPr/>
            <p:nvPr/>
          </p:nvSpPr>
          <p:spPr>
            <a:xfrm>
              <a:off x="4643438" y="2554074"/>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48" name="上箭头 147"/>
            <p:cNvSpPr/>
            <p:nvPr/>
          </p:nvSpPr>
          <p:spPr>
            <a:xfrm>
              <a:off x="5500694" y="2554074"/>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49" name="上箭头 148"/>
            <p:cNvSpPr/>
            <p:nvPr/>
          </p:nvSpPr>
          <p:spPr>
            <a:xfrm>
              <a:off x="5072066" y="2554074"/>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50" name="上箭头 149"/>
            <p:cNvSpPr/>
            <p:nvPr/>
          </p:nvSpPr>
          <p:spPr>
            <a:xfrm>
              <a:off x="6929454" y="2554074"/>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51" name="上箭头 150"/>
            <p:cNvSpPr/>
            <p:nvPr/>
          </p:nvSpPr>
          <p:spPr>
            <a:xfrm>
              <a:off x="7786710" y="2554074"/>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52" name="上箭头 151"/>
            <p:cNvSpPr/>
            <p:nvPr/>
          </p:nvSpPr>
          <p:spPr>
            <a:xfrm>
              <a:off x="7358082" y="2554074"/>
              <a:ext cx="142876" cy="285752"/>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53" name="左右箭头 152"/>
            <p:cNvSpPr/>
            <p:nvPr/>
          </p:nvSpPr>
          <p:spPr>
            <a:xfrm>
              <a:off x="6929455" y="1482504"/>
              <a:ext cx="714380" cy="285752"/>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54" name="左右箭头 153"/>
            <p:cNvSpPr/>
            <p:nvPr/>
          </p:nvSpPr>
          <p:spPr>
            <a:xfrm>
              <a:off x="6929455" y="1768256"/>
              <a:ext cx="714380" cy="285752"/>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600" b="1" dirty="0" smtClean="0">
                <a:solidFill>
                  <a:srgbClr val="FFFFFF"/>
                </a:solidFill>
                <a:latin typeface="微软雅黑" pitchFamily="34" charset="-122"/>
                <a:ea typeface="微软雅黑" pitchFamily="34" charset="-122"/>
              </a:endParaRPr>
            </a:p>
          </p:txBody>
        </p:sp>
        <p:sp>
          <p:nvSpPr>
            <p:cNvPr id="155" name="TextBox 154"/>
            <p:cNvSpPr txBox="1"/>
            <p:nvPr/>
          </p:nvSpPr>
          <p:spPr>
            <a:xfrm>
              <a:off x="6786578" y="2054008"/>
              <a:ext cx="1000133" cy="299144"/>
            </a:xfrm>
            <a:prstGeom prst="rect">
              <a:avLst/>
            </a:prstGeom>
            <a:noFill/>
          </p:spPr>
          <p:txBody>
            <a:bodyPr vert="horz" wrap="square" rtlCol="0">
              <a:spAutoFit/>
            </a:bodyPr>
            <a:lstStyle/>
            <a:p>
              <a:pPr algn="ctr"/>
              <a:r>
                <a:rPr lang="zh-CN" altLang="en-US" sz="1100" dirty="0" smtClean="0">
                  <a:latin typeface="微软雅黑" pitchFamily="34" charset="-122"/>
                  <a:ea typeface="微软雅黑" pitchFamily="34" charset="-122"/>
                </a:rPr>
                <a:t>应用交付</a:t>
              </a:r>
            </a:p>
          </p:txBody>
        </p:sp>
        <p:sp>
          <p:nvSpPr>
            <p:cNvPr id="156" name="圆角矩形 155"/>
            <p:cNvSpPr/>
            <p:nvPr/>
          </p:nvSpPr>
          <p:spPr>
            <a:xfrm>
              <a:off x="1571604" y="6054536"/>
              <a:ext cx="7286676" cy="85725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600" b="1" dirty="0" smtClean="0">
                  <a:solidFill>
                    <a:schemeClr val="tx1"/>
                  </a:solidFill>
                  <a:latin typeface="微软雅黑" pitchFamily="34" charset="-122"/>
                  <a:ea typeface="微软雅黑" pitchFamily="34" charset="-122"/>
                </a:rPr>
                <a:t>    云计算数据中心</a:t>
              </a:r>
            </a:p>
          </p:txBody>
        </p:sp>
        <p:pic>
          <p:nvPicPr>
            <p:cNvPr id="157" name="Picture 61" descr="u=2005351513,787917999&amp;fm=0&amp;gp=0"/>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482645" y="6142462"/>
              <a:ext cx="998657" cy="346447"/>
            </a:xfrm>
            <a:prstGeom prst="rect">
              <a:avLst/>
            </a:prstGeom>
            <a:noFill/>
            <a:ln w="9525">
              <a:noFill/>
              <a:miter lim="800000"/>
              <a:headEnd/>
              <a:tailEnd/>
            </a:ln>
          </p:spPr>
        </p:pic>
        <p:pic>
          <p:nvPicPr>
            <p:cNvPr id="158" name="Picture 61" descr="u=2005351513,787917999&amp;fm=0&amp;gp=0"/>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611937" y="6491822"/>
              <a:ext cx="998656" cy="346447"/>
            </a:xfrm>
            <a:prstGeom prst="rect">
              <a:avLst/>
            </a:prstGeom>
            <a:noFill/>
            <a:ln w="9525">
              <a:noFill/>
              <a:miter lim="800000"/>
              <a:headEnd/>
              <a:tailEnd/>
            </a:ln>
          </p:spPr>
        </p:pic>
        <p:pic>
          <p:nvPicPr>
            <p:cNvPr id="159" name="Picture 4"/>
            <p:cNvPicPr>
              <a:picLocks noChangeAspect="1" noChangeArrowheads="1"/>
            </p:cNvPicPr>
            <p:nvPr/>
          </p:nvPicPr>
          <p:blipFill>
            <a:blip r:embed="rId11" cstate="print"/>
            <a:srcRect/>
            <a:stretch>
              <a:fillRect/>
            </a:stretch>
          </p:blipFill>
          <p:spPr bwMode="auto">
            <a:xfrm>
              <a:off x="4865527" y="6101858"/>
              <a:ext cx="420853" cy="809934"/>
            </a:xfrm>
            <a:prstGeom prst="rect">
              <a:avLst/>
            </a:prstGeom>
            <a:noFill/>
            <a:ln w="9525">
              <a:noFill/>
              <a:miter lim="800000"/>
              <a:headEnd/>
              <a:tailEnd/>
            </a:ln>
          </p:spPr>
        </p:pic>
        <p:pic>
          <p:nvPicPr>
            <p:cNvPr id="160" name="Picture 2"/>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526437" y="6442328"/>
              <a:ext cx="722255" cy="493469"/>
            </a:xfrm>
            <a:prstGeom prst="rect">
              <a:avLst/>
            </a:prstGeom>
            <a:noFill/>
            <a:ln w="9525">
              <a:noFill/>
              <a:miter lim="800000"/>
              <a:headEnd/>
              <a:tailEnd/>
            </a:ln>
          </p:spPr>
        </p:pic>
        <p:pic>
          <p:nvPicPr>
            <p:cNvPr id="161" name="Picture 2"/>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337539" y="6162842"/>
              <a:ext cx="722255" cy="493469"/>
            </a:xfrm>
            <a:prstGeom prst="rect">
              <a:avLst/>
            </a:prstGeom>
            <a:noFill/>
            <a:ln w="9525">
              <a:noFill/>
              <a:miter lim="800000"/>
              <a:headEnd/>
              <a:tailEnd/>
            </a:ln>
          </p:spPr>
        </p:pic>
        <p:pic>
          <p:nvPicPr>
            <p:cNvPr id="162" name="Picture 4"/>
            <p:cNvPicPr>
              <a:picLocks noChangeAspect="1" noChangeArrowheads="1"/>
            </p:cNvPicPr>
            <p:nvPr/>
          </p:nvPicPr>
          <p:blipFill>
            <a:blip r:embed="rId13" cstate="print">
              <a:clrChange>
                <a:clrFrom>
                  <a:srgbClr val="E5E7E6"/>
                </a:clrFrom>
                <a:clrTo>
                  <a:srgbClr val="E5E7E6">
                    <a:alpha val="0"/>
                  </a:srgbClr>
                </a:clrTo>
              </a:clrChange>
            </a:blip>
            <a:srcRect/>
            <a:stretch>
              <a:fillRect/>
            </a:stretch>
          </p:blipFill>
          <p:spPr bwMode="auto">
            <a:xfrm>
              <a:off x="6000760" y="6127721"/>
              <a:ext cx="1037221" cy="355443"/>
            </a:xfrm>
            <a:prstGeom prst="rect">
              <a:avLst/>
            </a:prstGeom>
            <a:noFill/>
            <a:ln w="9525">
              <a:noFill/>
              <a:miter lim="800000"/>
              <a:headEnd/>
              <a:tailEnd/>
            </a:ln>
            <a:effectLst>
              <a:prstShdw prst="shdw17" dist="17961" dir="2700000">
                <a:srgbClr val="2F4D71"/>
              </a:prstShdw>
            </a:effectLst>
          </p:spPr>
        </p:pic>
        <p:pic>
          <p:nvPicPr>
            <p:cNvPr id="163" name="Picture 5" descr="E:\云计算\绘图\存储设备.jpg"/>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6000760" y="6411733"/>
              <a:ext cx="1077804" cy="500059"/>
            </a:xfrm>
            <a:prstGeom prst="rect">
              <a:avLst/>
            </a:prstGeom>
            <a:noFill/>
            <a:ln w="9525">
              <a:noFill/>
              <a:miter lim="800000"/>
              <a:headEnd/>
              <a:tailEnd/>
            </a:ln>
          </p:spPr>
        </p:pic>
        <p:sp>
          <p:nvSpPr>
            <p:cNvPr id="164" name="立方体 163"/>
            <p:cNvSpPr/>
            <p:nvPr/>
          </p:nvSpPr>
          <p:spPr>
            <a:xfrm>
              <a:off x="142844" y="1196752"/>
              <a:ext cx="642942" cy="5715040"/>
            </a:xfrm>
            <a:prstGeom prst="cub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600" b="1" dirty="0" smtClean="0">
                  <a:solidFill>
                    <a:srgbClr val="FFFFFF"/>
                  </a:solidFill>
                  <a:latin typeface="微软雅黑" pitchFamily="34" charset="-122"/>
                  <a:ea typeface="微软雅黑" pitchFamily="34" charset="-122"/>
                </a:rPr>
                <a:t>统一运营支撑平台</a:t>
              </a:r>
            </a:p>
          </p:txBody>
        </p:sp>
        <p:sp>
          <p:nvSpPr>
            <p:cNvPr id="165" name="立方体 164"/>
            <p:cNvSpPr/>
            <p:nvPr/>
          </p:nvSpPr>
          <p:spPr>
            <a:xfrm>
              <a:off x="928662" y="1268190"/>
              <a:ext cx="571504" cy="2428892"/>
            </a:xfrm>
            <a:prstGeom prst="cub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600" b="1" dirty="0" smtClean="0">
                  <a:solidFill>
                    <a:srgbClr val="FFFFFF"/>
                  </a:solidFill>
                  <a:latin typeface="微软雅黑" pitchFamily="34" charset="-122"/>
                  <a:ea typeface="微软雅黑" pitchFamily="34" charset="-122"/>
                </a:rPr>
                <a:t>用户服务管理</a:t>
              </a:r>
            </a:p>
          </p:txBody>
        </p:sp>
        <p:sp>
          <p:nvSpPr>
            <p:cNvPr id="166" name="立方体 165"/>
            <p:cNvSpPr/>
            <p:nvPr/>
          </p:nvSpPr>
          <p:spPr>
            <a:xfrm>
              <a:off x="928662" y="3839958"/>
              <a:ext cx="571504" cy="3000396"/>
            </a:xfrm>
            <a:prstGeom prst="cub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600" b="1" dirty="0" smtClean="0">
                  <a:solidFill>
                    <a:srgbClr val="FFFFFF"/>
                  </a:solidFill>
                  <a:latin typeface="微软雅黑" pitchFamily="34" charset="-122"/>
                  <a:ea typeface="微软雅黑" pitchFamily="34" charset="-122"/>
                </a:rPr>
                <a:t>平台架构管理</a:t>
              </a:r>
            </a:p>
          </p:txBody>
        </p:sp>
      </p:grpSp>
    </p:spTree>
    <p:extLst>
      <p:ext uri="{BB962C8B-B14F-4D97-AF65-F5344CB8AC3E}">
        <p14:creationId xmlns:p14="http://schemas.microsoft.com/office/powerpoint/2010/main" xmlns="" val="378705196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浪潮积极参与云计算相关标准制定</a:t>
            </a:r>
          </a:p>
        </p:txBody>
      </p:sp>
      <p:sp>
        <p:nvSpPr>
          <p:cNvPr id="15" name="内容占位符 2"/>
          <p:cNvSpPr txBox="1">
            <a:spLocks/>
          </p:cNvSpPr>
          <p:nvPr/>
        </p:nvSpPr>
        <p:spPr>
          <a:xfrm>
            <a:off x="304800" y="1054100"/>
            <a:ext cx="8509000" cy="1638300"/>
          </a:xfrm>
          <a:prstGeom prst="rect">
            <a:avLst/>
          </a:prstGeom>
          <a:solidFill>
            <a:schemeClr val="tx2">
              <a:lumMod val="75000"/>
            </a:schemeClr>
          </a:solidFill>
        </p:spPr>
        <p:txBody>
          <a:bodyPr/>
          <a:lstStyle/>
          <a:p>
            <a:pPr marL="342900" indent="-342900">
              <a:spcBef>
                <a:spcPct val="20000"/>
              </a:spcBef>
              <a:buFont typeface="Arial" pitchFamily="34" charset="0"/>
              <a:buChar char="•"/>
              <a:defRPr/>
            </a:pPr>
            <a:r>
              <a:rPr lang="zh-CN" altLang="en-US" sz="2800" b="1" kern="0" dirty="0" smtClean="0">
                <a:solidFill>
                  <a:srgbClr val="FFFFFF"/>
                </a:solidFill>
                <a:latin typeface="Calibri"/>
                <a:ea typeface="微软雅黑"/>
              </a:rPr>
              <a:t>浪潮积极</a:t>
            </a:r>
            <a:r>
              <a:rPr lang="zh-CN" altLang="en-US" sz="2800" b="1" kern="0" dirty="0">
                <a:solidFill>
                  <a:srgbClr val="FFFFFF"/>
                </a:solidFill>
                <a:latin typeface="Calibri"/>
                <a:ea typeface="微软雅黑"/>
              </a:rPr>
              <a:t>参与国家云计算标准体系建设工作</a:t>
            </a:r>
          </a:p>
          <a:p>
            <a:pPr marL="342900" indent="-342900">
              <a:spcBef>
                <a:spcPct val="20000"/>
              </a:spcBef>
              <a:buFont typeface="Arial" pitchFamily="34" charset="0"/>
              <a:buChar char="•"/>
              <a:defRPr/>
            </a:pPr>
            <a:r>
              <a:rPr lang="zh-CN" altLang="en-US" sz="2800" b="1" kern="0" dirty="0">
                <a:solidFill>
                  <a:srgbClr val="FFFFFF"/>
                </a:solidFill>
                <a:latin typeface="Calibri"/>
                <a:ea typeface="微软雅黑"/>
              </a:rPr>
              <a:t>自</a:t>
            </a:r>
            <a:r>
              <a:rPr lang="en-US" altLang="zh-CN" sz="2800" b="1" kern="0" dirty="0">
                <a:solidFill>
                  <a:srgbClr val="FFFFFF"/>
                </a:solidFill>
                <a:latin typeface="Calibri"/>
                <a:ea typeface="微软雅黑"/>
              </a:rPr>
              <a:t>2008</a:t>
            </a:r>
            <a:r>
              <a:rPr lang="zh-CN" altLang="en-US" sz="2800" b="1" kern="0" dirty="0">
                <a:solidFill>
                  <a:srgbClr val="FFFFFF"/>
                </a:solidFill>
                <a:latin typeface="Calibri"/>
                <a:ea typeface="微软雅黑"/>
              </a:rPr>
              <a:t>年以来浪潮在云计算相关的基础架构、节能体系、安全体系等领域主导起草了</a:t>
            </a:r>
            <a:r>
              <a:rPr lang="en-US" altLang="zh-CN" sz="2800" b="1" kern="0" dirty="0">
                <a:solidFill>
                  <a:srgbClr val="FFFFFF"/>
                </a:solidFill>
                <a:latin typeface="Calibri"/>
                <a:ea typeface="微软雅黑"/>
              </a:rPr>
              <a:t>7</a:t>
            </a:r>
            <a:r>
              <a:rPr lang="zh-CN" altLang="en-US" sz="2800" b="1" kern="0" dirty="0">
                <a:solidFill>
                  <a:srgbClr val="FFFFFF"/>
                </a:solidFill>
                <a:latin typeface="Calibri"/>
                <a:ea typeface="微软雅黑"/>
              </a:rPr>
              <a:t>个国家级标准</a:t>
            </a:r>
          </a:p>
        </p:txBody>
      </p:sp>
      <p:sp>
        <p:nvSpPr>
          <p:cNvPr id="16" name="Line 14"/>
          <p:cNvSpPr>
            <a:spLocks noChangeShapeType="1"/>
          </p:cNvSpPr>
          <p:nvPr/>
        </p:nvSpPr>
        <p:spPr bwMode="gray">
          <a:xfrm>
            <a:off x="2779713" y="4287838"/>
            <a:ext cx="5329237" cy="0"/>
          </a:xfrm>
          <a:prstGeom prst="line">
            <a:avLst/>
          </a:prstGeom>
          <a:noFill/>
          <a:ln w="9525">
            <a:solidFill>
              <a:schemeClr val="tx1"/>
            </a:solidFill>
            <a:round/>
            <a:headEnd/>
            <a:tailEnd/>
          </a:ln>
        </p:spPr>
        <p:txBody>
          <a:bodyPr wrap="none" anchor="ctr"/>
          <a:lstStyle/>
          <a:p>
            <a:pPr>
              <a:lnSpc>
                <a:spcPct val="120000"/>
              </a:lnSpc>
              <a:buFont typeface="Wingdings" pitchFamily="2" charset="2"/>
              <a:buChar char="n"/>
            </a:pPr>
            <a:endParaRPr lang="zh-CN" altLang="en-US" sz="2000">
              <a:solidFill>
                <a:srgbClr val="000000"/>
              </a:solidFill>
              <a:latin typeface="黑体" pitchFamily="49" charset="-122"/>
              <a:ea typeface="黑体" pitchFamily="49" charset="-122"/>
            </a:endParaRPr>
          </a:p>
        </p:txBody>
      </p:sp>
      <p:sp>
        <p:nvSpPr>
          <p:cNvPr id="17" name="Line 13"/>
          <p:cNvSpPr>
            <a:spLocks noChangeShapeType="1"/>
          </p:cNvSpPr>
          <p:nvPr/>
        </p:nvSpPr>
        <p:spPr bwMode="gray">
          <a:xfrm>
            <a:off x="2720975" y="5532438"/>
            <a:ext cx="5364163" cy="0"/>
          </a:xfrm>
          <a:prstGeom prst="line">
            <a:avLst/>
          </a:prstGeom>
          <a:noFill/>
          <a:ln w="9525">
            <a:solidFill>
              <a:schemeClr val="tx1"/>
            </a:solidFill>
            <a:round/>
            <a:headEnd/>
            <a:tailEnd/>
          </a:ln>
        </p:spPr>
        <p:txBody>
          <a:bodyPr wrap="none" anchor="ctr"/>
          <a:lstStyle/>
          <a:p>
            <a:pPr>
              <a:lnSpc>
                <a:spcPct val="120000"/>
              </a:lnSpc>
              <a:buFont typeface="Wingdings" pitchFamily="2" charset="2"/>
              <a:buChar char="n"/>
            </a:pPr>
            <a:endParaRPr lang="zh-CN" altLang="en-US" sz="2000">
              <a:solidFill>
                <a:srgbClr val="000000"/>
              </a:solidFill>
              <a:latin typeface="黑体" pitchFamily="49" charset="-122"/>
              <a:ea typeface="黑体" pitchFamily="49" charset="-122"/>
            </a:endParaRPr>
          </a:p>
        </p:txBody>
      </p:sp>
      <p:sp>
        <p:nvSpPr>
          <p:cNvPr id="18" name="Line 14"/>
          <p:cNvSpPr>
            <a:spLocks noChangeShapeType="1"/>
          </p:cNvSpPr>
          <p:nvPr/>
        </p:nvSpPr>
        <p:spPr bwMode="gray">
          <a:xfrm>
            <a:off x="2720975" y="4906963"/>
            <a:ext cx="5329238" cy="0"/>
          </a:xfrm>
          <a:prstGeom prst="line">
            <a:avLst/>
          </a:prstGeom>
          <a:noFill/>
          <a:ln w="9525">
            <a:solidFill>
              <a:schemeClr val="tx1"/>
            </a:solidFill>
            <a:round/>
            <a:headEnd/>
            <a:tailEnd/>
          </a:ln>
        </p:spPr>
        <p:txBody>
          <a:bodyPr wrap="none" anchor="ctr"/>
          <a:lstStyle/>
          <a:p>
            <a:pPr>
              <a:lnSpc>
                <a:spcPct val="120000"/>
              </a:lnSpc>
              <a:buFont typeface="Wingdings" pitchFamily="2" charset="2"/>
              <a:buChar char="n"/>
            </a:pPr>
            <a:endParaRPr lang="zh-CN" altLang="en-US" sz="2000">
              <a:solidFill>
                <a:srgbClr val="000000"/>
              </a:solidFill>
              <a:latin typeface="黑体" pitchFamily="49" charset="-122"/>
              <a:ea typeface="黑体" pitchFamily="49" charset="-122"/>
            </a:endParaRPr>
          </a:p>
        </p:txBody>
      </p:sp>
      <p:sp>
        <p:nvSpPr>
          <p:cNvPr id="19" name="Line 16"/>
          <p:cNvSpPr>
            <a:spLocks noChangeShapeType="1"/>
          </p:cNvSpPr>
          <p:nvPr/>
        </p:nvSpPr>
        <p:spPr bwMode="gray">
          <a:xfrm flipV="1">
            <a:off x="2720975" y="3646488"/>
            <a:ext cx="5364163" cy="0"/>
          </a:xfrm>
          <a:prstGeom prst="line">
            <a:avLst/>
          </a:prstGeom>
          <a:noFill/>
          <a:ln w="9525">
            <a:solidFill>
              <a:schemeClr val="tx1"/>
            </a:solidFill>
            <a:round/>
            <a:headEnd/>
            <a:tailEnd/>
          </a:ln>
        </p:spPr>
        <p:txBody>
          <a:bodyPr wrap="none" anchor="ctr"/>
          <a:lstStyle/>
          <a:p>
            <a:pPr>
              <a:lnSpc>
                <a:spcPct val="120000"/>
              </a:lnSpc>
              <a:buFont typeface="Wingdings" pitchFamily="2" charset="2"/>
              <a:buChar char="n"/>
            </a:pPr>
            <a:endParaRPr lang="zh-CN" altLang="en-US" sz="2000">
              <a:solidFill>
                <a:srgbClr val="000000"/>
              </a:solidFill>
              <a:latin typeface="黑体" pitchFamily="49" charset="-122"/>
              <a:ea typeface="黑体" pitchFamily="49" charset="-122"/>
            </a:endParaRPr>
          </a:p>
        </p:txBody>
      </p:sp>
      <p:sp>
        <p:nvSpPr>
          <p:cNvPr id="20" name="TextBox 62"/>
          <p:cNvSpPr txBox="1">
            <a:spLocks noChangeArrowheads="1"/>
          </p:cNvSpPr>
          <p:nvPr/>
        </p:nvSpPr>
        <p:spPr bwMode="auto">
          <a:xfrm>
            <a:off x="2968625" y="4514850"/>
            <a:ext cx="5367338" cy="461665"/>
          </a:xfrm>
          <a:prstGeom prst="rect">
            <a:avLst/>
          </a:prstGeom>
          <a:noFill/>
          <a:ln w="9525">
            <a:noFill/>
            <a:miter lim="800000"/>
            <a:headEnd/>
            <a:tailEnd/>
          </a:ln>
        </p:spPr>
        <p:txBody>
          <a:bodyPr>
            <a:spAutoFit/>
          </a:bodyPr>
          <a:lstStyle/>
          <a:p>
            <a:pPr algn="ctr">
              <a:lnSpc>
                <a:spcPct val="120000"/>
              </a:lnSpc>
              <a:buFont typeface="Wingdings" pitchFamily="2" charset="2"/>
              <a:buChar char="n"/>
            </a:pPr>
            <a:r>
              <a:rPr lang="zh-CN" altLang="en-US" sz="2000" b="1">
                <a:solidFill>
                  <a:srgbClr val="000000"/>
                </a:solidFill>
                <a:latin typeface="微软雅黑" pitchFamily="34" charset="-122"/>
                <a:ea typeface="微软雅黑" pitchFamily="34" charset="-122"/>
              </a:rPr>
              <a:t>云技术研究率先产品市场化</a:t>
            </a:r>
            <a:endParaRPr lang="en-US" altLang="zh-CN" sz="2000" b="1">
              <a:solidFill>
                <a:srgbClr val="000000"/>
              </a:solidFill>
              <a:latin typeface="微软雅黑" pitchFamily="34" charset="-122"/>
              <a:ea typeface="微软雅黑" pitchFamily="34" charset="-122"/>
            </a:endParaRPr>
          </a:p>
        </p:txBody>
      </p:sp>
      <p:sp>
        <p:nvSpPr>
          <p:cNvPr id="21" name="TextBox 63"/>
          <p:cNvSpPr txBox="1">
            <a:spLocks noChangeArrowheads="1"/>
          </p:cNvSpPr>
          <p:nvPr/>
        </p:nvSpPr>
        <p:spPr bwMode="auto">
          <a:xfrm>
            <a:off x="3255963" y="3883025"/>
            <a:ext cx="5368925" cy="461665"/>
          </a:xfrm>
          <a:prstGeom prst="rect">
            <a:avLst/>
          </a:prstGeom>
          <a:noFill/>
          <a:ln w="9525">
            <a:noFill/>
            <a:miter lim="800000"/>
            <a:headEnd/>
            <a:tailEnd/>
          </a:ln>
        </p:spPr>
        <p:txBody>
          <a:bodyPr>
            <a:spAutoFit/>
          </a:bodyPr>
          <a:lstStyle/>
          <a:p>
            <a:pPr algn="ctr">
              <a:lnSpc>
                <a:spcPct val="120000"/>
              </a:lnSpc>
              <a:buFont typeface="Wingdings" pitchFamily="2" charset="2"/>
              <a:buChar char="n"/>
            </a:pPr>
            <a:r>
              <a:rPr lang="zh-CN" altLang="en-US" sz="2000" b="1">
                <a:solidFill>
                  <a:srgbClr val="000000"/>
                </a:solidFill>
                <a:latin typeface="微软雅黑" pitchFamily="34" charset="-122"/>
                <a:ea typeface="微软雅黑" pitchFamily="34" charset="-122"/>
              </a:rPr>
              <a:t>云技术、产品转化为专利</a:t>
            </a:r>
          </a:p>
        </p:txBody>
      </p:sp>
      <p:sp>
        <p:nvSpPr>
          <p:cNvPr id="22" name="TextBox 63"/>
          <p:cNvSpPr txBox="1">
            <a:spLocks noChangeArrowheads="1"/>
          </p:cNvSpPr>
          <p:nvPr/>
        </p:nvSpPr>
        <p:spPr bwMode="auto">
          <a:xfrm>
            <a:off x="2608263" y="4887913"/>
            <a:ext cx="4783137" cy="461665"/>
          </a:xfrm>
          <a:prstGeom prst="rect">
            <a:avLst/>
          </a:prstGeom>
          <a:noFill/>
          <a:ln w="9525">
            <a:noFill/>
            <a:miter lim="800000"/>
            <a:headEnd/>
            <a:tailEnd/>
          </a:ln>
        </p:spPr>
        <p:txBody>
          <a:bodyPr>
            <a:spAutoFit/>
          </a:bodyPr>
          <a:lstStyle/>
          <a:p>
            <a:pPr algn="ctr">
              <a:lnSpc>
                <a:spcPct val="120000"/>
              </a:lnSpc>
              <a:buFont typeface="Wingdings" pitchFamily="2" charset="2"/>
              <a:buChar char="n"/>
            </a:pPr>
            <a:r>
              <a:rPr lang="zh-CN" altLang="en-US" sz="2000" b="1">
                <a:solidFill>
                  <a:srgbClr val="000000"/>
                </a:solidFill>
                <a:latin typeface="微软雅黑" pitchFamily="34" charset="-122"/>
                <a:ea typeface="微软雅黑" pitchFamily="34" charset="-122"/>
              </a:rPr>
              <a:t>业界领先的科技研究</a:t>
            </a:r>
          </a:p>
        </p:txBody>
      </p:sp>
      <p:sp>
        <p:nvSpPr>
          <p:cNvPr id="23" name="TextBox 63"/>
          <p:cNvSpPr txBox="1">
            <a:spLocks noChangeArrowheads="1"/>
          </p:cNvSpPr>
          <p:nvPr/>
        </p:nvSpPr>
        <p:spPr bwMode="auto">
          <a:xfrm>
            <a:off x="3514725" y="5173663"/>
            <a:ext cx="4241800" cy="830997"/>
          </a:xfrm>
          <a:prstGeom prst="rect">
            <a:avLst/>
          </a:prstGeom>
          <a:noFill/>
          <a:ln w="9525">
            <a:noFill/>
            <a:miter lim="800000"/>
            <a:headEnd/>
            <a:tailEnd/>
          </a:ln>
        </p:spPr>
        <p:txBody>
          <a:bodyPr>
            <a:spAutoFit/>
          </a:bodyPr>
          <a:lstStyle/>
          <a:p>
            <a:pPr algn="ctr">
              <a:lnSpc>
                <a:spcPct val="120000"/>
              </a:lnSpc>
              <a:buFont typeface="Wingdings" pitchFamily="2" charset="2"/>
              <a:buChar char="n"/>
            </a:pPr>
            <a:r>
              <a:rPr lang="zh-CN" altLang="en-US" sz="2000" b="1">
                <a:solidFill>
                  <a:srgbClr val="000000"/>
                </a:solidFill>
                <a:latin typeface="微软雅黑" pitchFamily="34" charset="-122"/>
                <a:ea typeface="微软雅黑" pitchFamily="34" charset="-122"/>
              </a:rPr>
              <a:t>充分依托服务器存储国家级重点实验室</a:t>
            </a:r>
          </a:p>
        </p:txBody>
      </p:sp>
      <p:sp>
        <p:nvSpPr>
          <p:cNvPr id="24" name="TextBox 63"/>
          <p:cNvSpPr txBox="1">
            <a:spLocks noChangeArrowheads="1"/>
          </p:cNvSpPr>
          <p:nvPr/>
        </p:nvSpPr>
        <p:spPr bwMode="auto">
          <a:xfrm>
            <a:off x="4441825" y="3235325"/>
            <a:ext cx="4241800" cy="461665"/>
          </a:xfrm>
          <a:prstGeom prst="rect">
            <a:avLst/>
          </a:prstGeom>
          <a:noFill/>
          <a:ln w="9525">
            <a:noFill/>
            <a:miter lim="800000"/>
            <a:headEnd/>
            <a:tailEnd/>
          </a:ln>
        </p:spPr>
        <p:txBody>
          <a:bodyPr>
            <a:spAutoFit/>
          </a:bodyPr>
          <a:lstStyle/>
          <a:p>
            <a:pPr algn="ctr">
              <a:lnSpc>
                <a:spcPct val="120000"/>
              </a:lnSpc>
              <a:buFont typeface="Wingdings" pitchFamily="2" charset="2"/>
              <a:buChar char="n"/>
            </a:pPr>
            <a:r>
              <a:rPr lang="zh-CN" altLang="en-US" sz="2000" b="1">
                <a:solidFill>
                  <a:srgbClr val="000000"/>
                </a:solidFill>
                <a:latin typeface="微软雅黑" pitchFamily="34" charset="-122"/>
                <a:ea typeface="微软雅黑" pitchFamily="34" charset="-122"/>
              </a:rPr>
              <a:t>积极树立中国云计算标准制定</a:t>
            </a:r>
          </a:p>
        </p:txBody>
      </p:sp>
      <p:sp>
        <p:nvSpPr>
          <p:cNvPr id="25" name="Freeform 5"/>
          <p:cNvSpPr>
            <a:spLocks/>
          </p:cNvSpPr>
          <p:nvPr/>
        </p:nvSpPr>
        <p:spPr bwMode="gray">
          <a:xfrm>
            <a:off x="4143375" y="3660775"/>
            <a:ext cx="501650" cy="638175"/>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chemeClr val="hlink">
                  <a:gamma/>
                  <a:shade val="46275"/>
                  <a:invGamma/>
                </a:schemeClr>
              </a:gs>
              <a:gs pos="100000">
                <a:schemeClr val="hlink"/>
              </a:gs>
            </a:gsLst>
            <a:lin ang="0" scaled="1"/>
          </a:gradFill>
          <a:ln w="0">
            <a:noFill/>
            <a:prstDash val="solid"/>
            <a:round/>
            <a:headEnd/>
            <a:tailEnd/>
          </a:ln>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20000"/>
              </a:lnSpc>
              <a:buFont typeface="Wingdings" pitchFamily="2" charset="2"/>
              <a:buChar char="n"/>
              <a:defRPr/>
            </a:pPr>
            <a:endParaRPr lang="zh-CN" altLang="en-US" sz="2000" b="1">
              <a:solidFill>
                <a:srgbClr val="000000"/>
              </a:solidFill>
              <a:latin typeface="微软雅黑" pitchFamily="34" charset="-122"/>
              <a:ea typeface="微软雅黑" pitchFamily="34" charset="-122"/>
            </a:endParaRPr>
          </a:p>
        </p:txBody>
      </p:sp>
      <p:sp>
        <p:nvSpPr>
          <p:cNvPr id="26" name="Freeform 7"/>
          <p:cNvSpPr>
            <a:spLocks/>
          </p:cNvSpPr>
          <p:nvPr/>
        </p:nvSpPr>
        <p:spPr bwMode="gray">
          <a:xfrm>
            <a:off x="3638550" y="4287838"/>
            <a:ext cx="501650" cy="635000"/>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accent1">
                  <a:gamma/>
                  <a:shade val="46275"/>
                  <a:invGamma/>
                </a:schemeClr>
              </a:gs>
              <a:gs pos="100000">
                <a:schemeClr val="accent1"/>
              </a:gs>
            </a:gsLst>
            <a:lin ang="0" scaled="1"/>
          </a:gradFill>
          <a:ln w="0">
            <a:noFill/>
            <a:prstDash val="solid"/>
            <a:round/>
            <a:headEnd/>
            <a:tailEnd/>
          </a:ln>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20000"/>
              </a:lnSpc>
              <a:buFont typeface="Wingdings" pitchFamily="2" charset="2"/>
              <a:buChar char="n"/>
              <a:defRPr/>
            </a:pPr>
            <a:endParaRPr lang="zh-CN" altLang="en-US" sz="2000" b="1">
              <a:solidFill>
                <a:srgbClr val="000000"/>
              </a:solidFill>
              <a:latin typeface="微软雅黑" pitchFamily="34" charset="-122"/>
              <a:ea typeface="微软雅黑" pitchFamily="34" charset="-122"/>
            </a:endParaRPr>
          </a:p>
        </p:txBody>
      </p:sp>
      <p:sp>
        <p:nvSpPr>
          <p:cNvPr id="27" name="Freeform 9"/>
          <p:cNvSpPr>
            <a:spLocks/>
          </p:cNvSpPr>
          <p:nvPr/>
        </p:nvSpPr>
        <p:spPr bwMode="gray">
          <a:xfrm>
            <a:off x="3132138" y="4914900"/>
            <a:ext cx="498475" cy="638175"/>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100000">
                <a:schemeClr val="folHlink"/>
              </a:gs>
            </a:gsLst>
            <a:lin ang="0" scaled="1"/>
          </a:gradFill>
          <a:ln w="0">
            <a:noFill/>
            <a:prstDash val="solid"/>
            <a:round/>
            <a:headEnd/>
            <a:tailEnd/>
          </a:ln>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20000"/>
              </a:lnSpc>
              <a:buFont typeface="Wingdings" pitchFamily="2" charset="2"/>
              <a:buChar char="n"/>
              <a:defRPr/>
            </a:pPr>
            <a:endParaRPr lang="zh-CN" altLang="en-US" sz="2000" b="1">
              <a:solidFill>
                <a:srgbClr val="000000"/>
              </a:solidFill>
              <a:latin typeface="微软雅黑" pitchFamily="34" charset="-122"/>
              <a:ea typeface="微软雅黑" pitchFamily="34" charset="-122"/>
            </a:endParaRPr>
          </a:p>
        </p:txBody>
      </p:sp>
      <p:sp>
        <p:nvSpPr>
          <p:cNvPr id="28" name="Freeform 7"/>
          <p:cNvSpPr>
            <a:spLocks/>
          </p:cNvSpPr>
          <p:nvPr/>
        </p:nvSpPr>
        <p:spPr bwMode="gray">
          <a:xfrm>
            <a:off x="4649788" y="3030538"/>
            <a:ext cx="417512" cy="654050"/>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accent1">
                  <a:gamma/>
                  <a:shade val="46275"/>
                  <a:invGamma/>
                </a:schemeClr>
              </a:gs>
              <a:gs pos="100000">
                <a:schemeClr val="accent1"/>
              </a:gs>
            </a:gsLst>
            <a:lin ang="0" scaled="1"/>
          </a:gradFill>
          <a:ln w="0">
            <a:noFill/>
            <a:prstDash val="solid"/>
            <a:round/>
            <a:headEnd/>
            <a:tailEnd/>
          </a:ln>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20000"/>
              </a:lnSpc>
              <a:buFont typeface="Wingdings" pitchFamily="2" charset="2"/>
              <a:buChar char="n"/>
              <a:defRPr/>
            </a:pPr>
            <a:endParaRPr lang="zh-CN" altLang="en-US" sz="2000" b="1">
              <a:solidFill>
                <a:srgbClr val="000000"/>
              </a:solidFill>
              <a:latin typeface="微软雅黑" pitchFamily="34" charset="-122"/>
              <a:ea typeface="微软雅黑" pitchFamily="34" charset="-122"/>
            </a:endParaRPr>
          </a:p>
        </p:txBody>
      </p:sp>
      <p:sp>
        <p:nvSpPr>
          <p:cNvPr id="29" name="Freeform 5"/>
          <p:cNvSpPr>
            <a:spLocks/>
          </p:cNvSpPr>
          <p:nvPr/>
        </p:nvSpPr>
        <p:spPr bwMode="gray">
          <a:xfrm>
            <a:off x="4095750" y="3671888"/>
            <a:ext cx="501650" cy="638175"/>
          </a:xfrm>
          <a:custGeom>
            <a:avLst/>
            <a:gdLst>
              <a:gd name="T0" fmla="*/ 501650 w 308"/>
              <a:gd name="T1" fmla="*/ 172480 h 444"/>
              <a:gd name="T2" fmla="*/ 0 w 308"/>
              <a:gd name="T3" fmla="*/ 638175 h 444"/>
              <a:gd name="T4" fmla="*/ 0 w 308"/>
              <a:gd name="T5" fmla="*/ 411077 h 444"/>
              <a:gd name="T6" fmla="*/ 501650 w 308"/>
              <a:gd name="T7" fmla="*/ 0 h 444"/>
              <a:gd name="T8" fmla="*/ 501650 w 308"/>
              <a:gd name="T9" fmla="*/ 172480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4747"/>
              </a:gs>
              <a:gs pos="100000">
                <a:srgbClr val="009999"/>
              </a:gs>
            </a:gsLst>
            <a:lin ang="0" scaled="1"/>
          </a:gradFill>
          <a:ln w="0">
            <a:noFill/>
            <a:round/>
            <a:headEnd/>
            <a:tailEnd/>
          </a:ln>
        </p:spPr>
        <p:txBody>
          <a:bodyPr/>
          <a:lstStyle/>
          <a:p>
            <a:pPr>
              <a:lnSpc>
                <a:spcPct val="120000"/>
              </a:lnSpc>
              <a:buFont typeface="Wingdings" pitchFamily="2" charset="2"/>
              <a:buChar char="n"/>
            </a:pPr>
            <a:endParaRPr lang="zh-CN" altLang="en-US" sz="2000" b="1">
              <a:solidFill>
                <a:srgbClr val="000000"/>
              </a:solidFill>
              <a:latin typeface="微软雅黑" pitchFamily="34" charset="-122"/>
              <a:ea typeface="微软雅黑" pitchFamily="34" charset="-122"/>
            </a:endParaRPr>
          </a:p>
        </p:txBody>
      </p:sp>
      <p:sp>
        <p:nvSpPr>
          <p:cNvPr id="30" name="Freeform 6"/>
          <p:cNvSpPr>
            <a:spLocks/>
          </p:cNvSpPr>
          <p:nvPr/>
        </p:nvSpPr>
        <p:spPr bwMode="gray">
          <a:xfrm>
            <a:off x="1722438" y="3671888"/>
            <a:ext cx="2911475" cy="407987"/>
          </a:xfrm>
          <a:custGeom>
            <a:avLst/>
            <a:gdLst>
              <a:gd name="T0" fmla="*/ 2409384 w 1786"/>
              <a:gd name="T1" fmla="*/ 407987 h 284"/>
              <a:gd name="T2" fmla="*/ 0 w 1786"/>
              <a:gd name="T3" fmla="*/ 407987 h 284"/>
              <a:gd name="T4" fmla="*/ 727054 w 1786"/>
              <a:gd name="T5" fmla="*/ 0 h 284"/>
              <a:gd name="T6" fmla="*/ 2911475 w 1786"/>
              <a:gd name="T7" fmla="*/ 0 h 284"/>
              <a:gd name="T8" fmla="*/ 2409384 w 1786"/>
              <a:gd name="T9" fmla="*/ 40798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72BFC5"/>
          </a:solidFill>
          <a:ln w="0">
            <a:noFill/>
            <a:round/>
            <a:headEnd/>
            <a:tailEnd/>
          </a:ln>
        </p:spPr>
        <p:txBody>
          <a:bodyPr/>
          <a:lstStyle/>
          <a:p>
            <a:pPr algn="ctr">
              <a:lnSpc>
                <a:spcPct val="120000"/>
              </a:lnSpc>
              <a:buFont typeface="Wingdings" pitchFamily="2" charset="2"/>
              <a:buChar char="n"/>
            </a:pPr>
            <a:r>
              <a:rPr lang="zh-CN" altLang="en-US" sz="2000" b="1">
                <a:solidFill>
                  <a:srgbClr val="000000"/>
                </a:solidFill>
                <a:latin typeface="微软雅黑" pitchFamily="34" charset="-122"/>
                <a:ea typeface="微软雅黑" pitchFamily="34" charset="-122"/>
              </a:rPr>
              <a:t>云专利注册</a:t>
            </a:r>
          </a:p>
        </p:txBody>
      </p:sp>
      <p:sp>
        <p:nvSpPr>
          <p:cNvPr id="31" name="Freeform 7"/>
          <p:cNvSpPr>
            <a:spLocks/>
          </p:cNvSpPr>
          <p:nvPr/>
        </p:nvSpPr>
        <p:spPr bwMode="gray">
          <a:xfrm>
            <a:off x="3590925" y="4298950"/>
            <a:ext cx="501650" cy="635000"/>
          </a:xfrm>
          <a:custGeom>
            <a:avLst/>
            <a:gdLst>
              <a:gd name="T0" fmla="*/ 501650 w 308"/>
              <a:gd name="T1" fmla="*/ 172398 h 442"/>
              <a:gd name="T2" fmla="*/ 0 w 308"/>
              <a:gd name="T3" fmla="*/ 635000 h 442"/>
              <a:gd name="T4" fmla="*/ 0 w 308"/>
              <a:gd name="T5" fmla="*/ 410882 h 442"/>
              <a:gd name="T6" fmla="*/ 501650 w 308"/>
              <a:gd name="T7" fmla="*/ 0 h 442"/>
              <a:gd name="T8" fmla="*/ 501650 w 308"/>
              <a:gd name="T9" fmla="*/ 172398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576869"/>
              </a:gs>
              <a:gs pos="100000">
                <a:srgbClr val="BBE0E3"/>
              </a:gs>
            </a:gsLst>
            <a:lin ang="0" scaled="1"/>
          </a:gradFill>
          <a:ln w="0">
            <a:noFill/>
            <a:round/>
            <a:headEnd/>
            <a:tailEnd/>
          </a:ln>
        </p:spPr>
        <p:txBody>
          <a:bodyPr/>
          <a:lstStyle/>
          <a:p>
            <a:pPr>
              <a:lnSpc>
                <a:spcPct val="120000"/>
              </a:lnSpc>
              <a:buFont typeface="Wingdings" pitchFamily="2" charset="2"/>
              <a:buChar char="n"/>
            </a:pPr>
            <a:endParaRPr lang="zh-CN" altLang="en-US" sz="2000" b="1">
              <a:solidFill>
                <a:srgbClr val="000000"/>
              </a:solidFill>
              <a:latin typeface="微软雅黑" pitchFamily="34" charset="-122"/>
              <a:ea typeface="微软雅黑" pitchFamily="34" charset="-122"/>
            </a:endParaRPr>
          </a:p>
        </p:txBody>
      </p:sp>
      <p:sp>
        <p:nvSpPr>
          <p:cNvPr id="32" name="Freeform 8"/>
          <p:cNvSpPr>
            <a:spLocks/>
          </p:cNvSpPr>
          <p:nvPr/>
        </p:nvSpPr>
        <p:spPr bwMode="gray">
          <a:xfrm>
            <a:off x="998538" y="4298950"/>
            <a:ext cx="3130550" cy="407988"/>
          </a:xfrm>
          <a:custGeom>
            <a:avLst/>
            <a:gdLst>
              <a:gd name="T0" fmla="*/ 2147483647 w 1920"/>
              <a:gd name="T1" fmla="*/ 2147483647 h 284"/>
              <a:gd name="T2" fmla="*/ 0 w 1920"/>
              <a:gd name="T3" fmla="*/ 2147483647 h 284"/>
              <a:gd name="T4" fmla="*/ 2147483647 w 1920"/>
              <a:gd name="T5" fmla="*/ 0 h 284"/>
              <a:gd name="T6" fmla="*/ 2147483647 w 1920"/>
              <a:gd name="T7" fmla="*/ 0 h 284"/>
              <a:gd name="T8" fmla="*/ 2147483647 w 1920"/>
              <a:gd name="T9" fmla="*/ 2147483647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BBE0E3"/>
          </a:solidFill>
          <a:ln w="9525">
            <a:noFill/>
            <a:miter lim="800000"/>
            <a:headEnd/>
            <a:tailEnd/>
          </a:ln>
        </p:spPr>
        <p:txBody>
          <a:bodyPr/>
          <a:lstStyle/>
          <a:p>
            <a:pPr algn="ctr">
              <a:lnSpc>
                <a:spcPct val="120000"/>
              </a:lnSpc>
              <a:buFont typeface="Wingdings" pitchFamily="2" charset="2"/>
              <a:buChar char="n"/>
            </a:pPr>
            <a:r>
              <a:rPr lang="zh-CN" altLang="en-US" sz="2000" b="1">
                <a:solidFill>
                  <a:srgbClr val="000000"/>
                </a:solidFill>
                <a:latin typeface="微软雅黑" pitchFamily="34" charset="-122"/>
                <a:ea typeface="微软雅黑" pitchFamily="34" charset="-122"/>
              </a:rPr>
              <a:t>云产品转化</a:t>
            </a:r>
          </a:p>
        </p:txBody>
      </p:sp>
      <p:sp>
        <p:nvSpPr>
          <p:cNvPr id="33" name="Freeform 9"/>
          <p:cNvSpPr>
            <a:spLocks/>
          </p:cNvSpPr>
          <p:nvPr/>
        </p:nvSpPr>
        <p:spPr bwMode="gray">
          <a:xfrm>
            <a:off x="3084513" y="4926013"/>
            <a:ext cx="498475" cy="638175"/>
          </a:xfrm>
          <a:custGeom>
            <a:avLst/>
            <a:gdLst>
              <a:gd name="T0" fmla="*/ 498475 w 306"/>
              <a:gd name="T1" fmla="*/ 175354 h 444"/>
              <a:gd name="T2" fmla="*/ 0 w 306"/>
              <a:gd name="T3" fmla="*/ 638175 h 444"/>
              <a:gd name="T4" fmla="*/ 0 w 306"/>
              <a:gd name="T5" fmla="*/ 411077 h 444"/>
              <a:gd name="T6" fmla="*/ 498475 w 306"/>
              <a:gd name="T7" fmla="*/ 0 h 444"/>
              <a:gd name="T8" fmla="*/ 498475 w 306"/>
              <a:gd name="T9" fmla="*/ 175354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75E00"/>
              </a:gs>
              <a:gs pos="100000">
                <a:srgbClr val="99CC00"/>
              </a:gs>
            </a:gsLst>
            <a:lin ang="0" scaled="1"/>
          </a:gradFill>
          <a:ln w="0">
            <a:noFill/>
            <a:round/>
            <a:headEnd/>
            <a:tailEnd/>
          </a:ln>
        </p:spPr>
        <p:txBody>
          <a:bodyPr/>
          <a:lstStyle/>
          <a:p>
            <a:pPr>
              <a:lnSpc>
                <a:spcPct val="120000"/>
              </a:lnSpc>
              <a:buFont typeface="Wingdings" pitchFamily="2" charset="2"/>
              <a:buChar char="n"/>
            </a:pPr>
            <a:endParaRPr lang="zh-CN" altLang="en-US" sz="2000" b="1">
              <a:solidFill>
                <a:srgbClr val="000000"/>
              </a:solidFill>
              <a:latin typeface="微软雅黑" pitchFamily="34" charset="-122"/>
              <a:ea typeface="微软雅黑" pitchFamily="34" charset="-122"/>
            </a:endParaRPr>
          </a:p>
        </p:txBody>
      </p:sp>
      <p:sp>
        <p:nvSpPr>
          <p:cNvPr id="34" name="Freeform 25"/>
          <p:cNvSpPr>
            <a:spLocks/>
          </p:cNvSpPr>
          <p:nvPr/>
        </p:nvSpPr>
        <p:spPr bwMode="gray">
          <a:xfrm>
            <a:off x="488950" y="3213100"/>
            <a:ext cx="1601788" cy="2054225"/>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solidFill>
            <a:srgbClr val="FF6600"/>
          </a:solidFill>
          <a:ln w="9525">
            <a:noFill/>
            <a:miter lim="800000"/>
            <a:headEnd/>
            <a:tailEnd/>
          </a:ln>
        </p:spPr>
        <p:txBody>
          <a:bodyPr/>
          <a:lstStyle/>
          <a:p>
            <a:pPr>
              <a:lnSpc>
                <a:spcPct val="120000"/>
              </a:lnSpc>
              <a:buFont typeface="Wingdings" pitchFamily="2" charset="2"/>
              <a:buChar char="n"/>
            </a:pPr>
            <a:endParaRPr lang="zh-CN" altLang="en-US" sz="2000" b="1">
              <a:solidFill>
                <a:srgbClr val="000000"/>
              </a:solidFill>
              <a:latin typeface="微软雅黑" pitchFamily="34" charset="-122"/>
              <a:ea typeface="微软雅黑" pitchFamily="34" charset="-122"/>
            </a:endParaRPr>
          </a:p>
        </p:txBody>
      </p:sp>
      <p:sp>
        <p:nvSpPr>
          <p:cNvPr id="35" name="Rectangle 26"/>
          <p:cNvSpPr>
            <a:spLocks noChangeArrowheads="1"/>
          </p:cNvSpPr>
          <p:nvPr/>
        </p:nvSpPr>
        <p:spPr bwMode="gray">
          <a:xfrm>
            <a:off x="1695450" y="4079875"/>
            <a:ext cx="2411413" cy="230188"/>
          </a:xfrm>
          <a:prstGeom prst="rect">
            <a:avLst/>
          </a:prstGeom>
          <a:gradFill rotWithShape="1">
            <a:gsLst>
              <a:gs pos="0">
                <a:srgbClr val="72BFC5"/>
              </a:gs>
              <a:gs pos="50000">
                <a:srgbClr val="72BFC5"/>
              </a:gs>
              <a:gs pos="100000">
                <a:srgbClr val="009999"/>
              </a:gs>
            </a:gsLst>
            <a:lin ang="0" scaled="1"/>
          </a:gradFill>
          <a:ln w="9525">
            <a:noFill/>
            <a:miter lim="800000"/>
            <a:headEnd/>
            <a:tailEnd/>
          </a:ln>
        </p:spPr>
        <p:txBody>
          <a:bodyPr wrap="none" anchor="ctr"/>
          <a:lstStyle/>
          <a:p>
            <a:pPr algn="ctr" eaLnBrk="0" hangingPunct="0">
              <a:lnSpc>
                <a:spcPct val="120000"/>
              </a:lnSpc>
              <a:buFont typeface="Wingdings" pitchFamily="2" charset="2"/>
              <a:buChar char="n"/>
            </a:pPr>
            <a:endParaRPr lang="en-US" altLang="zh-CN" sz="2000" b="1">
              <a:solidFill>
                <a:srgbClr val="000000"/>
              </a:solidFill>
              <a:latin typeface="微软雅黑" pitchFamily="34" charset="-122"/>
              <a:ea typeface="微软雅黑" pitchFamily="34" charset="-122"/>
            </a:endParaRPr>
          </a:p>
        </p:txBody>
      </p:sp>
      <p:sp>
        <p:nvSpPr>
          <p:cNvPr id="36" name="Rectangle 27"/>
          <p:cNvSpPr>
            <a:spLocks noChangeArrowheads="1"/>
          </p:cNvSpPr>
          <p:nvPr/>
        </p:nvSpPr>
        <p:spPr bwMode="gray">
          <a:xfrm>
            <a:off x="968375" y="4706938"/>
            <a:ext cx="2627313" cy="223837"/>
          </a:xfrm>
          <a:prstGeom prst="rect">
            <a:avLst/>
          </a:prstGeom>
          <a:gradFill rotWithShape="1">
            <a:gsLst>
              <a:gs pos="0">
                <a:srgbClr val="BBE0E3"/>
              </a:gs>
              <a:gs pos="50000">
                <a:srgbClr val="7D9597"/>
              </a:gs>
              <a:gs pos="100000">
                <a:srgbClr val="BBE0E3"/>
              </a:gs>
            </a:gsLst>
            <a:lin ang="0" scaled="1"/>
          </a:gradFill>
          <a:ln w="9525">
            <a:noFill/>
            <a:miter lim="800000"/>
            <a:headEnd/>
            <a:tailEnd/>
          </a:ln>
        </p:spPr>
        <p:txBody>
          <a:bodyPr wrap="none" anchor="ctr"/>
          <a:lstStyle/>
          <a:p>
            <a:pPr algn="ctr" eaLnBrk="0" hangingPunct="0">
              <a:lnSpc>
                <a:spcPct val="120000"/>
              </a:lnSpc>
              <a:buFont typeface="Wingdings" pitchFamily="2" charset="2"/>
              <a:buChar char="n"/>
            </a:pPr>
            <a:endParaRPr lang="en-US" altLang="zh-CN" sz="2000" b="1">
              <a:solidFill>
                <a:srgbClr val="000000"/>
              </a:solidFill>
              <a:latin typeface="微软雅黑" pitchFamily="34" charset="-122"/>
              <a:ea typeface="微软雅黑" pitchFamily="34" charset="-122"/>
            </a:endParaRPr>
          </a:p>
        </p:txBody>
      </p:sp>
      <p:sp>
        <p:nvSpPr>
          <p:cNvPr id="37" name="Freeform 28"/>
          <p:cNvSpPr>
            <a:spLocks/>
          </p:cNvSpPr>
          <p:nvPr/>
        </p:nvSpPr>
        <p:spPr bwMode="gray">
          <a:xfrm>
            <a:off x="280988" y="4926013"/>
            <a:ext cx="3340100" cy="411162"/>
          </a:xfrm>
          <a:custGeom>
            <a:avLst/>
            <a:gdLst>
              <a:gd name="T0" fmla="*/ 2147483647 w 2048"/>
              <a:gd name="T1" fmla="*/ 2147483647 h 286"/>
              <a:gd name="T2" fmla="*/ 0 w 2048"/>
              <a:gd name="T3" fmla="*/ 2147483647 h 286"/>
              <a:gd name="T4" fmla="*/ 2147483647 w 2048"/>
              <a:gd name="T5" fmla="*/ 0 h 286"/>
              <a:gd name="T6" fmla="*/ 2147483647 w 2048"/>
              <a:gd name="T7" fmla="*/ 0 h 286"/>
              <a:gd name="T8" fmla="*/ 2147483647 w 2048"/>
              <a:gd name="T9" fmla="*/ 2147483647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99CC00"/>
          </a:solidFill>
          <a:ln w="9525">
            <a:noFill/>
            <a:miter lim="800000"/>
            <a:headEnd/>
            <a:tailEnd/>
          </a:ln>
        </p:spPr>
        <p:txBody>
          <a:bodyPr/>
          <a:lstStyle/>
          <a:p>
            <a:pPr algn="ctr">
              <a:lnSpc>
                <a:spcPct val="120000"/>
              </a:lnSpc>
              <a:buFont typeface="Wingdings" pitchFamily="2" charset="2"/>
              <a:buChar char="n"/>
            </a:pPr>
            <a:r>
              <a:rPr lang="zh-CN" altLang="en-US" sz="2000" b="1">
                <a:solidFill>
                  <a:srgbClr val="000000"/>
                </a:solidFill>
                <a:latin typeface="微软雅黑" pitchFamily="34" charset="-122"/>
                <a:ea typeface="微软雅黑" pitchFamily="34" charset="-122"/>
              </a:rPr>
              <a:t>云技术研究</a:t>
            </a:r>
          </a:p>
        </p:txBody>
      </p:sp>
      <p:sp>
        <p:nvSpPr>
          <p:cNvPr id="38" name="Rectangle 29"/>
          <p:cNvSpPr>
            <a:spLocks noChangeArrowheads="1"/>
          </p:cNvSpPr>
          <p:nvPr/>
        </p:nvSpPr>
        <p:spPr bwMode="gray">
          <a:xfrm>
            <a:off x="250825" y="5335588"/>
            <a:ext cx="2844800" cy="225425"/>
          </a:xfrm>
          <a:prstGeom prst="rect">
            <a:avLst/>
          </a:prstGeom>
          <a:gradFill rotWithShape="1">
            <a:gsLst>
              <a:gs pos="0">
                <a:srgbClr val="99CC00"/>
              </a:gs>
              <a:gs pos="50000">
                <a:srgbClr val="6F9400"/>
              </a:gs>
              <a:gs pos="100000">
                <a:srgbClr val="99CC00"/>
              </a:gs>
            </a:gsLst>
            <a:lin ang="0" scaled="1"/>
          </a:gradFill>
          <a:ln w="9525">
            <a:noFill/>
            <a:miter lim="800000"/>
            <a:headEnd/>
            <a:tailEnd/>
          </a:ln>
        </p:spPr>
        <p:txBody>
          <a:bodyPr wrap="none" anchor="ctr"/>
          <a:lstStyle/>
          <a:p>
            <a:pPr algn="ctr" eaLnBrk="0" hangingPunct="0">
              <a:lnSpc>
                <a:spcPct val="120000"/>
              </a:lnSpc>
              <a:buFont typeface="Wingdings" pitchFamily="2" charset="2"/>
              <a:buChar char="n"/>
            </a:pPr>
            <a:endParaRPr lang="en-US" altLang="zh-CN" sz="2000" b="1">
              <a:solidFill>
                <a:srgbClr val="000000"/>
              </a:solidFill>
              <a:latin typeface="微软雅黑" pitchFamily="34" charset="-122"/>
              <a:ea typeface="微软雅黑" pitchFamily="34" charset="-122"/>
            </a:endParaRPr>
          </a:p>
        </p:txBody>
      </p:sp>
      <p:sp>
        <p:nvSpPr>
          <p:cNvPr id="39" name="Freeform 7"/>
          <p:cNvSpPr>
            <a:spLocks/>
          </p:cNvSpPr>
          <p:nvPr/>
        </p:nvSpPr>
        <p:spPr bwMode="gray">
          <a:xfrm>
            <a:off x="4602163" y="3041650"/>
            <a:ext cx="417512" cy="654050"/>
          </a:xfrm>
          <a:custGeom>
            <a:avLst/>
            <a:gdLst>
              <a:gd name="T0" fmla="*/ 417512 w 308"/>
              <a:gd name="T1" fmla="*/ 177570 h 442"/>
              <a:gd name="T2" fmla="*/ 0 w 308"/>
              <a:gd name="T3" fmla="*/ 654050 h 442"/>
              <a:gd name="T4" fmla="*/ 0 w 308"/>
              <a:gd name="T5" fmla="*/ 423209 h 442"/>
              <a:gd name="T6" fmla="*/ 417512 w 308"/>
              <a:gd name="T7" fmla="*/ 0 h 442"/>
              <a:gd name="T8" fmla="*/ 417512 w 308"/>
              <a:gd name="T9" fmla="*/ 177570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576869"/>
              </a:gs>
              <a:gs pos="100000">
                <a:srgbClr val="BBE0E3"/>
              </a:gs>
            </a:gsLst>
            <a:lin ang="0" scaled="1"/>
          </a:gradFill>
          <a:ln w="0">
            <a:noFill/>
            <a:round/>
            <a:headEnd/>
            <a:tailEnd/>
          </a:ln>
        </p:spPr>
        <p:txBody>
          <a:bodyPr/>
          <a:lstStyle/>
          <a:p>
            <a:pPr>
              <a:lnSpc>
                <a:spcPct val="120000"/>
              </a:lnSpc>
              <a:buFont typeface="Wingdings" pitchFamily="2" charset="2"/>
              <a:buChar char="n"/>
            </a:pPr>
            <a:endParaRPr lang="zh-CN" altLang="en-US" sz="2000" b="1">
              <a:solidFill>
                <a:srgbClr val="000000"/>
              </a:solidFill>
              <a:latin typeface="微软雅黑" pitchFamily="34" charset="-122"/>
              <a:ea typeface="微软雅黑" pitchFamily="34" charset="-122"/>
            </a:endParaRPr>
          </a:p>
        </p:txBody>
      </p:sp>
      <p:sp>
        <p:nvSpPr>
          <p:cNvPr id="40" name="Freeform 8"/>
          <p:cNvSpPr>
            <a:spLocks/>
          </p:cNvSpPr>
          <p:nvPr/>
        </p:nvSpPr>
        <p:spPr bwMode="gray">
          <a:xfrm>
            <a:off x="2427288" y="3044825"/>
            <a:ext cx="2624137" cy="407988"/>
          </a:xfrm>
          <a:custGeom>
            <a:avLst/>
            <a:gdLst>
              <a:gd name="T0" fmla="*/ 2203182 w 1920"/>
              <a:gd name="T1" fmla="*/ 407988 h 284"/>
              <a:gd name="T2" fmla="*/ 0 w 1920"/>
              <a:gd name="T3" fmla="*/ 407988 h 284"/>
              <a:gd name="T4" fmla="*/ 609565 w 1920"/>
              <a:gd name="T5" fmla="*/ 0 h 284"/>
              <a:gd name="T6" fmla="*/ 2624137 w 1920"/>
              <a:gd name="T7" fmla="*/ 0 h 284"/>
              <a:gd name="T8" fmla="*/ 2203182 w 1920"/>
              <a:gd name="T9" fmla="*/ 407988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3C8C93"/>
          </a:solidFill>
          <a:ln w="0">
            <a:noFill/>
            <a:round/>
            <a:headEnd/>
            <a:tailEnd/>
          </a:ln>
        </p:spPr>
        <p:txBody>
          <a:bodyPr/>
          <a:lstStyle/>
          <a:p>
            <a:pPr algn="ctr">
              <a:lnSpc>
                <a:spcPct val="120000"/>
              </a:lnSpc>
              <a:buFont typeface="Wingdings" pitchFamily="2" charset="2"/>
              <a:buChar char="n"/>
            </a:pPr>
            <a:r>
              <a:rPr lang="zh-CN" altLang="en-US" sz="2000" b="1">
                <a:solidFill>
                  <a:srgbClr val="000000"/>
                </a:solidFill>
                <a:latin typeface="微软雅黑" pitchFamily="34" charset="-122"/>
                <a:ea typeface="微软雅黑" pitchFamily="34" charset="-122"/>
              </a:rPr>
              <a:t>云标准建设</a:t>
            </a:r>
          </a:p>
        </p:txBody>
      </p:sp>
      <p:sp>
        <p:nvSpPr>
          <p:cNvPr id="41" name="Rectangle 27"/>
          <p:cNvSpPr>
            <a:spLocks noChangeArrowheads="1"/>
          </p:cNvSpPr>
          <p:nvPr/>
        </p:nvSpPr>
        <p:spPr bwMode="gray">
          <a:xfrm>
            <a:off x="2397125" y="3465513"/>
            <a:ext cx="2205038" cy="223837"/>
          </a:xfrm>
          <a:prstGeom prst="rect">
            <a:avLst/>
          </a:prstGeom>
          <a:gradFill rotWithShape="1">
            <a:gsLst>
              <a:gs pos="0">
                <a:srgbClr val="3C8C93"/>
              </a:gs>
              <a:gs pos="50000">
                <a:srgbClr val="7D9597"/>
              </a:gs>
              <a:gs pos="100000">
                <a:srgbClr val="BBE0E3"/>
              </a:gs>
            </a:gsLst>
            <a:lin ang="0" scaled="1"/>
          </a:gradFill>
          <a:ln w="9525">
            <a:noFill/>
            <a:miter lim="800000"/>
            <a:headEnd/>
            <a:tailEnd/>
          </a:ln>
        </p:spPr>
        <p:txBody>
          <a:bodyPr wrap="none" anchor="ctr"/>
          <a:lstStyle/>
          <a:p>
            <a:pPr algn="ctr" eaLnBrk="0" hangingPunct="0">
              <a:lnSpc>
                <a:spcPct val="120000"/>
              </a:lnSpc>
              <a:buFont typeface="Wingdings" pitchFamily="2" charset="2"/>
              <a:buChar char="n"/>
            </a:pPr>
            <a:endParaRPr lang="en-US" altLang="zh-CN" sz="2000" b="1">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41541655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defRPr/>
            </a:pPr>
            <a:r>
              <a:rPr lang="zh-CN" altLang="en-US" dirty="0" smtClean="0">
                <a:solidFill>
                  <a:schemeClr val="bg1"/>
                </a:solidFill>
                <a:effectLst>
                  <a:outerShdw blurRad="38100" dist="38100" dir="2700000" algn="tl">
                    <a:srgbClr val="000000">
                      <a:alpha val="43137"/>
                    </a:srgbClr>
                  </a:outerShdw>
                </a:effectLst>
              </a:rPr>
              <a:t>浪潮云计算实践：山东卫生云</a:t>
            </a:r>
            <a:endParaRPr lang="zh-CN" altLang="en-US" dirty="0">
              <a:solidFill>
                <a:schemeClr val="bg1"/>
              </a:solidFill>
              <a:effectLst>
                <a:outerShdw blurRad="38100" dist="38100" dir="2700000" algn="tl">
                  <a:srgbClr val="000000">
                    <a:alpha val="43137"/>
                  </a:srgbClr>
                </a:outerShdw>
              </a:effectLst>
            </a:endParaRPr>
          </a:p>
        </p:txBody>
      </p:sp>
      <p:pic>
        <p:nvPicPr>
          <p:cNvPr id="42" name="Picture 27" descr="ICON_Cloud_Q308"/>
          <p:cNvPicPr>
            <a:picLocks noChangeAspect="1" noChangeArrowheads="1"/>
          </p:cNvPicPr>
          <p:nvPr/>
        </p:nvPicPr>
        <p:blipFill>
          <a:blip r:embed="rId2" cstate="print"/>
          <a:srcRect/>
          <a:stretch>
            <a:fillRect/>
          </a:stretch>
        </p:blipFill>
        <p:spPr bwMode="auto">
          <a:xfrm>
            <a:off x="1331913" y="2491870"/>
            <a:ext cx="6048375" cy="2491293"/>
          </a:xfrm>
          <a:prstGeom prst="rect">
            <a:avLst/>
          </a:prstGeom>
          <a:noFill/>
          <a:ln w="9525">
            <a:noFill/>
            <a:miter lim="800000"/>
            <a:headEnd/>
            <a:tailEnd/>
          </a:ln>
        </p:spPr>
      </p:pic>
      <p:sp>
        <p:nvSpPr>
          <p:cNvPr id="43" name="圆角矩形 42"/>
          <p:cNvSpPr/>
          <p:nvPr/>
        </p:nvSpPr>
        <p:spPr bwMode="auto">
          <a:xfrm>
            <a:off x="2395538" y="3810000"/>
            <a:ext cx="4048125" cy="392113"/>
          </a:xfrm>
          <a:prstGeom prst="roundRect">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zh-CN" altLang="en-US" sz="1600" dirty="0">
                <a:solidFill>
                  <a:prstClr val="white"/>
                </a:solidFill>
              </a:rPr>
              <a:t>数据交换、信息共享</a:t>
            </a:r>
          </a:p>
        </p:txBody>
      </p:sp>
      <p:sp>
        <p:nvSpPr>
          <p:cNvPr id="44" name="圆角矩形 43"/>
          <p:cNvSpPr/>
          <p:nvPr/>
        </p:nvSpPr>
        <p:spPr bwMode="auto">
          <a:xfrm>
            <a:off x="2411413" y="3355975"/>
            <a:ext cx="1236662" cy="393700"/>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zh-CN" altLang="en-US" sz="1600" dirty="0">
                <a:solidFill>
                  <a:prstClr val="white"/>
                </a:solidFill>
              </a:rPr>
              <a:t>公共卫生</a:t>
            </a:r>
          </a:p>
        </p:txBody>
      </p:sp>
      <p:sp>
        <p:nvSpPr>
          <p:cNvPr id="45" name="圆角矩形 44"/>
          <p:cNvSpPr/>
          <p:nvPr/>
        </p:nvSpPr>
        <p:spPr bwMode="auto">
          <a:xfrm>
            <a:off x="2395538" y="4259263"/>
            <a:ext cx="4048125" cy="39370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zh-CN" altLang="en-US" sz="1600" dirty="0">
                <a:solidFill>
                  <a:prstClr val="white"/>
                </a:solidFill>
              </a:rPr>
              <a:t>服务器、存储、网络</a:t>
            </a:r>
          </a:p>
        </p:txBody>
      </p:sp>
      <p:sp>
        <p:nvSpPr>
          <p:cNvPr id="46" name="TextBox 7"/>
          <p:cNvSpPr txBox="1">
            <a:spLocks noChangeArrowheads="1"/>
          </p:cNvSpPr>
          <p:nvPr/>
        </p:nvSpPr>
        <p:spPr bwMode="auto">
          <a:xfrm>
            <a:off x="4283968" y="2482850"/>
            <a:ext cx="881973" cy="369407"/>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b="1" dirty="0">
                <a:solidFill>
                  <a:prstClr val="black"/>
                </a:solidFill>
                <a:latin typeface="微软雅黑" pitchFamily="34" charset="-122"/>
                <a:ea typeface="微软雅黑" pitchFamily="34" charset="-122"/>
              </a:rPr>
              <a:t>卫生云</a:t>
            </a:r>
          </a:p>
        </p:txBody>
      </p:sp>
      <p:sp>
        <p:nvSpPr>
          <p:cNvPr id="47" name="TextBox 14"/>
          <p:cNvSpPr txBox="1">
            <a:spLocks noChangeArrowheads="1"/>
          </p:cNvSpPr>
          <p:nvPr/>
        </p:nvSpPr>
        <p:spPr bwMode="auto">
          <a:xfrm>
            <a:off x="323850" y="5167313"/>
            <a:ext cx="800100" cy="276225"/>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dirty="0">
                <a:solidFill>
                  <a:prstClr val="black"/>
                </a:solidFill>
                <a:latin typeface="微软雅黑" pitchFamily="34" charset="-122"/>
                <a:ea typeface="微软雅黑" pitchFamily="34" charset="-122"/>
              </a:rPr>
              <a:t>妇幼保健</a:t>
            </a:r>
          </a:p>
        </p:txBody>
      </p:sp>
      <p:sp>
        <p:nvSpPr>
          <p:cNvPr id="48" name="TextBox 15"/>
          <p:cNvSpPr txBox="1">
            <a:spLocks noChangeArrowheads="1"/>
          </p:cNvSpPr>
          <p:nvPr/>
        </p:nvSpPr>
        <p:spPr bwMode="auto">
          <a:xfrm>
            <a:off x="3648075" y="6175375"/>
            <a:ext cx="492125" cy="277813"/>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dirty="0">
                <a:solidFill>
                  <a:prstClr val="black"/>
                </a:solidFill>
                <a:latin typeface="微软雅黑" pitchFamily="34" charset="-122"/>
                <a:ea typeface="微软雅黑" pitchFamily="34" charset="-122"/>
              </a:rPr>
              <a:t>医院</a:t>
            </a:r>
          </a:p>
        </p:txBody>
      </p:sp>
      <p:sp>
        <p:nvSpPr>
          <p:cNvPr id="49" name="TextBox 16"/>
          <p:cNvSpPr txBox="1">
            <a:spLocks noChangeArrowheads="1"/>
          </p:cNvSpPr>
          <p:nvPr/>
        </p:nvSpPr>
        <p:spPr bwMode="auto">
          <a:xfrm>
            <a:off x="5768975" y="6175375"/>
            <a:ext cx="1108075" cy="277813"/>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dirty="0">
                <a:solidFill>
                  <a:prstClr val="black"/>
                </a:solidFill>
                <a:latin typeface="微软雅黑" pitchFamily="34" charset="-122"/>
                <a:ea typeface="微软雅黑" pitchFamily="34" charset="-122"/>
              </a:rPr>
              <a:t>社区服务中心</a:t>
            </a:r>
          </a:p>
        </p:txBody>
      </p:sp>
      <p:sp>
        <p:nvSpPr>
          <p:cNvPr id="50" name="TextBox 17"/>
          <p:cNvSpPr txBox="1">
            <a:spLocks noChangeArrowheads="1"/>
          </p:cNvSpPr>
          <p:nvPr/>
        </p:nvSpPr>
        <p:spPr bwMode="auto">
          <a:xfrm>
            <a:off x="1397000" y="5888038"/>
            <a:ext cx="646113" cy="276225"/>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dirty="0">
                <a:solidFill>
                  <a:prstClr val="black"/>
                </a:solidFill>
                <a:latin typeface="微软雅黑" pitchFamily="34" charset="-122"/>
                <a:ea typeface="微软雅黑" pitchFamily="34" charset="-122"/>
              </a:rPr>
              <a:t>采供血</a:t>
            </a:r>
          </a:p>
        </p:txBody>
      </p:sp>
      <p:sp>
        <p:nvSpPr>
          <p:cNvPr id="51" name="TextBox 18"/>
          <p:cNvSpPr txBox="1">
            <a:spLocks noChangeArrowheads="1"/>
          </p:cNvSpPr>
          <p:nvPr/>
        </p:nvSpPr>
        <p:spPr bwMode="auto">
          <a:xfrm>
            <a:off x="6869113" y="5815013"/>
            <a:ext cx="800100" cy="277812"/>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dirty="0">
                <a:solidFill>
                  <a:prstClr val="black"/>
                </a:solidFill>
                <a:latin typeface="微软雅黑" pitchFamily="34" charset="-122"/>
                <a:ea typeface="微软雅黑" pitchFamily="34" charset="-122"/>
              </a:rPr>
              <a:t>急救中心</a:t>
            </a:r>
          </a:p>
        </p:txBody>
      </p:sp>
      <p:pic>
        <p:nvPicPr>
          <p:cNvPr id="52" name="Picture 12"/>
          <p:cNvPicPr>
            <a:picLocks noChangeAspect="1" noChangeArrowheads="1"/>
          </p:cNvPicPr>
          <p:nvPr/>
        </p:nvPicPr>
        <p:blipFill>
          <a:blip r:embed="rId3" cstate="print"/>
          <a:srcRect/>
          <a:stretch>
            <a:fillRect/>
          </a:stretch>
        </p:blipFill>
        <p:spPr bwMode="auto">
          <a:xfrm>
            <a:off x="7804150" y="4489450"/>
            <a:ext cx="936625" cy="811213"/>
          </a:xfrm>
          <a:prstGeom prst="rect">
            <a:avLst/>
          </a:prstGeom>
          <a:noFill/>
          <a:ln w="9525">
            <a:noFill/>
            <a:miter lim="800000"/>
            <a:headEnd/>
            <a:tailEnd/>
          </a:ln>
        </p:spPr>
      </p:pic>
      <p:sp>
        <p:nvSpPr>
          <p:cNvPr id="53" name="TextBox 20"/>
          <p:cNvSpPr txBox="1">
            <a:spLocks noChangeArrowheads="1"/>
          </p:cNvSpPr>
          <p:nvPr/>
        </p:nvSpPr>
        <p:spPr bwMode="auto">
          <a:xfrm>
            <a:off x="7948613" y="5311775"/>
            <a:ext cx="800100" cy="276225"/>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dirty="0">
                <a:solidFill>
                  <a:prstClr val="black"/>
                </a:solidFill>
                <a:latin typeface="微软雅黑" pitchFamily="34" charset="-122"/>
                <a:ea typeface="微软雅黑" pitchFamily="34" charset="-122"/>
              </a:rPr>
              <a:t>卫生监督</a:t>
            </a:r>
          </a:p>
        </p:txBody>
      </p:sp>
      <p:pic>
        <p:nvPicPr>
          <p:cNvPr id="54" name="Picture 14"/>
          <p:cNvPicPr>
            <a:picLocks noChangeAspect="1" noChangeArrowheads="1"/>
          </p:cNvPicPr>
          <p:nvPr/>
        </p:nvPicPr>
        <p:blipFill>
          <a:blip r:embed="rId4" cstate="print"/>
          <a:srcRect/>
          <a:stretch>
            <a:fillRect/>
          </a:stretch>
        </p:blipFill>
        <p:spPr bwMode="auto">
          <a:xfrm>
            <a:off x="6804025" y="5095875"/>
            <a:ext cx="936625" cy="766763"/>
          </a:xfrm>
          <a:prstGeom prst="rect">
            <a:avLst/>
          </a:prstGeom>
          <a:noFill/>
          <a:ln w="9525">
            <a:noFill/>
            <a:miter lim="800000"/>
            <a:headEnd/>
            <a:tailEnd/>
          </a:ln>
        </p:spPr>
      </p:pic>
      <p:pic>
        <p:nvPicPr>
          <p:cNvPr id="55" name="Picture 2"/>
          <p:cNvPicPr>
            <a:picLocks noChangeAspect="1" noChangeArrowheads="1"/>
          </p:cNvPicPr>
          <p:nvPr/>
        </p:nvPicPr>
        <p:blipFill>
          <a:blip r:embed="rId5" cstate="print"/>
          <a:srcRect/>
          <a:stretch>
            <a:fillRect/>
          </a:stretch>
        </p:blipFill>
        <p:spPr bwMode="auto">
          <a:xfrm>
            <a:off x="5859463" y="5588000"/>
            <a:ext cx="773112" cy="647700"/>
          </a:xfrm>
          <a:prstGeom prst="rect">
            <a:avLst/>
          </a:prstGeom>
          <a:noFill/>
          <a:ln w="9525">
            <a:noFill/>
            <a:miter lim="800000"/>
            <a:headEnd/>
            <a:tailEnd/>
          </a:ln>
        </p:spPr>
      </p:pic>
      <p:pic>
        <p:nvPicPr>
          <p:cNvPr id="56" name="Picture 3"/>
          <p:cNvPicPr>
            <a:picLocks noChangeAspect="1" noChangeArrowheads="1"/>
          </p:cNvPicPr>
          <p:nvPr/>
        </p:nvPicPr>
        <p:blipFill>
          <a:blip r:embed="rId6" cstate="print"/>
          <a:srcRect/>
          <a:stretch>
            <a:fillRect/>
          </a:stretch>
        </p:blipFill>
        <p:spPr bwMode="auto">
          <a:xfrm>
            <a:off x="395288" y="4519613"/>
            <a:ext cx="657225" cy="649287"/>
          </a:xfrm>
          <a:prstGeom prst="rect">
            <a:avLst/>
          </a:prstGeom>
          <a:noFill/>
          <a:ln w="9525">
            <a:noFill/>
            <a:miter lim="800000"/>
            <a:headEnd/>
            <a:tailEnd/>
          </a:ln>
        </p:spPr>
      </p:pic>
      <p:pic>
        <p:nvPicPr>
          <p:cNvPr id="57" name="Picture 4"/>
          <p:cNvPicPr>
            <a:picLocks noChangeAspect="1" noChangeArrowheads="1"/>
          </p:cNvPicPr>
          <p:nvPr/>
        </p:nvPicPr>
        <p:blipFill>
          <a:blip r:embed="rId7" cstate="print"/>
          <a:srcRect/>
          <a:stretch>
            <a:fillRect/>
          </a:stretch>
        </p:blipFill>
        <p:spPr bwMode="auto">
          <a:xfrm>
            <a:off x="3419475" y="5516563"/>
            <a:ext cx="809625" cy="719137"/>
          </a:xfrm>
          <a:prstGeom prst="rect">
            <a:avLst/>
          </a:prstGeom>
          <a:noFill/>
          <a:ln w="9525">
            <a:noFill/>
            <a:miter lim="800000"/>
            <a:headEnd/>
            <a:tailEnd/>
          </a:ln>
        </p:spPr>
      </p:pic>
      <p:pic>
        <p:nvPicPr>
          <p:cNvPr id="58" name="Picture 5"/>
          <p:cNvPicPr>
            <a:picLocks noChangeAspect="1" noChangeArrowheads="1"/>
          </p:cNvPicPr>
          <p:nvPr/>
        </p:nvPicPr>
        <p:blipFill>
          <a:blip r:embed="rId8" cstate="print"/>
          <a:srcRect/>
          <a:stretch>
            <a:fillRect/>
          </a:stretch>
        </p:blipFill>
        <p:spPr bwMode="auto">
          <a:xfrm>
            <a:off x="2124075" y="5622925"/>
            <a:ext cx="1008063" cy="541338"/>
          </a:xfrm>
          <a:prstGeom prst="rect">
            <a:avLst/>
          </a:prstGeom>
          <a:noFill/>
          <a:ln w="9525">
            <a:noFill/>
            <a:miter lim="800000"/>
            <a:headEnd/>
            <a:tailEnd/>
          </a:ln>
        </p:spPr>
      </p:pic>
      <p:pic>
        <p:nvPicPr>
          <p:cNvPr id="59" name="Picture 6"/>
          <p:cNvPicPr>
            <a:picLocks noChangeAspect="1" noChangeArrowheads="1"/>
          </p:cNvPicPr>
          <p:nvPr/>
        </p:nvPicPr>
        <p:blipFill>
          <a:blip r:embed="rId9" cstate="print"/>
          <a:srcRect/>
          <a:stretch>
            <a:fillRect/>
          </a:stretch>
        </p:blipFill>
        <p:spPr bwMode="auto">
          <a:xfrm>
            <a:off x="1179513" y="5022850"/>
            <a:ext cx="863600" cy="727075"/>
          </a:xfrm>
          <a:prstGeom prst="rect">
            <a:avLst/>
          </a:prstGeom>
          <a:noFill/>
          <a:ln w="9525">
            <a:noFill/>
            <a:miter lim="800000"/>
            <a:headEnd/>
            <a:tailEnd/>
          </a:ln>
        </p:spPr>
      </p:pic>
      <p:pic>
        <p:nvPicPr>
          <p:cNvPr id="60" name="Picture 7"/>
          <p:cNvPicPr>
            <a:picLocks noChangeAspect="1" noChangeArrowheads="1"/>
          </p:cNvPicPr>
          <p:nvPr/>
        </p:nvPicPr>
        <p:blipFill>
          <a:blip r:embed="rId10" cstate="print"/>
          <a:srcRect/>
          <a:stretch>
            <a:fillRect/>
          </a:stretch>
        </p:blipFill>
        <p:spPr bwMode="auto">
          <a:xfrm>
            <a:off x="4645025" y="5443538"/>
            <a:ext cx="819150" cy="792162"/>
          </a:xfrm>
          <a:prstGeom prst="rect">
            <a:avLst/>
          </a:prstGeom>
          <a:noFill/>
          <a:ln w="9525">
            <a:noFill/>
            <a:miter lim="800000"/>
            <a:headEnd/>
            <a:tailEnd/>
          </a:ln>
        </p:spPr>
      </p:pic>
      <p:sp>
        <p:nvSpPr>
          <p:cNvPr id="61" name="TextBox 29"/>
          <p:cNvSpPr txBox="1">
            <a:spLocks noChangeArrowheads="1"/>
          </p:cNvSpPr>
          <p:nvPr/>
        </p:nvSpPr>
        <p:spPr bwMode="auto">
          <a:xfrm>
            <a:off x="4545013" y="6164263"/>
            <a:ext cx="1108075" cy="277812"/>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dirty="0">
                <a:solidFill>
                  <a:prstClr val="black"/>
                </a:solidFill>
                <a:latin typeface="微软雅黑" pitchFamily="34" charset="-122"/>
                <a:ea typeface="微软雅黑" pitchFamily="34" charset="-122"/>
              </a:rPr>
              <a:t>卫生厅（局）</a:t>
            </a:r>
          </a:p>
        </p:txBody>
      </p:sp>
      <p:sp>
        <p:nvSpPr>
          <p:cNvPr id="62" name="TextBox 30"/>
          <p:cNvSpPr txBox="1">
            <a:spLocks noChangeArrowheads="1"/>
          </p:cNvSpPr>
          <p:nvPr/>
        </p:nvSpPr>
        <p:spPr bwMode="auto">
          <a:xfrm>
            <a:off x="2239963" y="6175375"/>
            <a:ext cx="800100" cy="277813"/>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dirty="0">
                <a:solidFill>
                  <a:prstClr val="black"/>
                </a:solidFill>
                <a:latin typeface="微软雅黑" pitchFamily="34" charset="-122"/>
                <a:ea typeface="微软雅黑" pitchFamily="34" charset="-122"/>
              </a:rPr>
              <a:t>疾控中心</a:t>
            </a:r>
          </a:p>
        </p:txBody>
      </p:sp>
      <p:cxnSp>
        <p:nvCxnSpPr>
          <p:cNvPr id="63" name="直接箭头连接符 34"/>
          <p:cNvCxnSpPr/>
          <p:nvPr/>
        </p:nvCxnSpPr>
        <p:spPr bwMode="auto">
          <a:xfrm>
            <a:off x="5915025" y="3000375"/>
            <a:ext cx="1357313" cy="0"/>
          </a:xfrm>
          <a:prstGeom prst="straightConnector1">
            <a:avLst/>
          </a:prstGeom>
          <a:ln w="19050">
            <a:solidFill>
              <a:schemeClr val="tx2">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36"/>
          <p:cNvCxnSpPr/>
          <p:nvPr/>
        </p:nvCxnSpPr>
        <p:spPr bwMode="auto">
          <a:xfrm>
            <a:off x="6732588" y="4724400"/>
            <a:ext cx="395287" cy="371475"/>
          </a:xfrm>
          <a:prstGeom prst="straightConnector1">
            <a:avLst/>
          </a:prstGeom>
          <a:ln w="19050">
            <a:solidFill>
              <a:schemeClr val="tx2">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38"/>
          <p:cNvCxnSpPr/>
          <p:nvPr/>
        </p:nvCxnSpPr>
        <p:spPr bwMode="auto">
          <a:xfrm rot="16200000" flipH="1">
            <a:off x="5737226" y="5143500"/>
            <a:ext cx="792162" cy="242887"/>
          </a:xfrm>
          <a:prstGeom prst="straightConnector1">
            <a:avLst/>
          </a:prstGeom>
          <a:ln w="19050">
            <a:solidFill>
              <a:schemeClr val="tx2">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40"/>
          <p:cNvCxnSpPr/>
          <p:nvPr/>
        </p:nvCxnSpPr>
        <p:spPr bwMode="auto">
          <a:xfrm rot="16200000" flipH="1">
            <a:off x="4717256" y="5156994"/>
            <a:ext cx="719138" cy="0"/>
          </a:xfrm>
          <a:prstGeom prst="straightConnector1">
            <a:avLst/>
          </a:prstGeom>
          <a:ln w="19050">
            <a:solidFill>
              <a:schemeClr val="tx2">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47"/>
          <p:cNvCxnSpPr/>
          <p:nvPr/>
        </p:nvCxnSpPr>
        <p:spPr bwMode="auto">
          <a:xfrm rot="5400000">
            <a:off x="2520157" y="5049043"/>
            <a:ext cx="863600" cy="360363"/>
          </a:xfrm>
          <a:prstGeom prst="straightConnector1">
            <a:avLst/>
          </a:prstGeom>
          <a:ln w="19050">
            <a:solidFill>
              <a:schemeClr val="tx2">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49"/>
          <p:cNvCxnSpPr/>
          <p:nvPr/>
        </p:nvCxnSpPr>
        <p:spPr bwMode="auto">
          <a:xfrm rot="5400000">
            <a:off x="1656557" y="4760118"/>
            <a:ext cx="431800" cy="360363"/>
          </a:xfrm>
          <a:prstGeom prst="straightConnector1">
            <a:avLst/>
          </a:prstGeom>
          <a:ln w="19050">
            <a:solidFill>
              <a:schemeClr val="tx2">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51"/>
          <p:cNvCxnSpPr/>
          <p:nvPr/>
        </p:nvCxnSpPr>
        <p:spPr bwMode="auto">
          <a:xfrm rot="10800000" flipV="1">
            <a:off x="1044575" y="4364038"/>
            <a:ext cx="358775" cy="288925"/>
          </a:xfrm>
          <a:prstGeom prst="straightConnector1">
            <a:avLst/>
          </a:prstGeom>
          <a:ln w="19050">
            <a:solidFill>
              <a:schemeClr val="tx2">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55"/>
          <p:cNvCxnSpPr/>
          <p:nvPr/>
        </p:nvCxnSpPr>
        <p:spPr bwMode="auto">
          <a:xfrm rot="16200000" flipH="1">
            <a:off x="3564731" y="5228432"/>
            <a:ext cx="576263" cy="0"/>
          </a:xfrm>
          <a:prstGeom prst="straightConnector1">
            <a:avLst/>
          </a:prstGeom>
          <a:ln w="19050">
            <a:solidFill>
              <a:schemeClr val="tx2">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15"/>
          <p:cNvSpPr txBox="1">
            <a:spLocks noChangeArrowheads="1"/>
          </p:cNvSpPr>
          <p:nvPr/>
        </p:nvSpPr>
        <p:spPr bwMode="auto">
          <a:xfrm>
            <a:off x="395288" y="1375124"/>
            <a:ext cx="3095625" cy="1464231"/>
          </a:xfrm>
          <a:prstGeom prst="roundRect">
            <a:avLst/>
          </a:prstGeom>
          <a:solidFill>
            <a:schemeClr val="tx2">
              <a:lumMod val="75000"/>
            </a:schemeClr>
          </a:solidFill>
          <a:ln>
            <a:headEnd/>
            <a:tailEnd/>
          </a:ln>
        </p:spPr>
        <p:style>
          <a:lnRef idx="1">
            <a:schemeClr val="accent1"/>
          </a:lnRef>
          <a:fillRef idx="2">
            <a:schemeClr val="accent1"/>
          </a:fillRef>
          <a:effectRef idx="1">
            <a:schemeClr val="accent1"/>
          </a:effectRef>
          <a:fontRef idx="minor">
            <a:schemeClr val="dk1"/>
          </a:fontRef>
        </p:style>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fontAlgn="auto">
              <a:spcBef>
                <a:spcPts val="0"/>
              </a:spcBef>
              <a:spcAft>
                <a:spcPts val="0"/>
              </a:spcAft>
              <a:defRPr/>
            </a:pPr>
            <a:r>
              <a:rPr kumimoji="0" lang="zh-CN" altLang="en-US" sz="1600" b="1" dirty="0" smtClean="0">
                <a:solidFill>
                  <a:schemeClr val="bg1"/>
                </a:solidFill>
                <a:latin typeface="微软雅黑" pitchFamily="34" charset="-122"/>
                <a:ea typeface="微软雅黑" pitchFamily="34" charset="-122"/>
              </a:rPr>
              <a:t>服务对象</a:t>
            </a:r>
            <a:r>
              <a:rPr kumimoji="0" lang="zh-CN" altLang="en-US" sz="1600" dirty="0" smtClean="0">
                <a:solidFill>
                  <a:schemeClr val="bg1"/>
                </a:solidFill>
                <a:latin typeface="微软雅黑" pitchFamily="34" charset="-122"/>
                <a:ea typeface="微软雅黑" pitchFamily="34" charset="-122"/>
              </a:rPr>
              <a:t>：卫生厅</a:t>
            </a:r>
            <a:r>
              <a:rPr kumimoji="0" lang="en-US" altLang="zh-CN" sz="1600" dirty="0" smtClean="0">
                <a:solidFill>
                  <a:schemeClr val="bg1"/>
                </a:solidFill>
                <a:latin typeface="微软雅黑" pitchFamily="34" charset="-122"/>
                <a:ea typeface="微软雅黑" pitchFamily="34" charset="-122"/>
              </a:rPr>
              <a:t>(</a:t>
            </a:r>
            <a:r>
              <a:rPr kumimoji="0" lang="zh-CN" altLang="en-US" sz="1600" dirty="0" smtClean="0">
                <a:solidFill>
                  <a:schemeClr val="bg1"/>
                </a:solidFill>
                <a:latin typeface="微软雅黑" pitchFamily="34" charset="-122"/>
                <a:ea typeface="微软雅黑" pitchFamily="34" charset="-122"/>
              </a:rPr>
              <a:t>局</a:t>
            </a:r>
            <a:r>
              <a:rPr kumimoji="0" lang="en-US" altLang="zh-CN" sz="1600" dirty="0" smtClean="0">
                <a:solidFill>
                  <a:schemeClr val="bg1"/>
                </a:solidFill>
                <a:latin typeface="微软雅黑" pitchFamily="34" charset="-122"/>
                <a:ea typeface="微软雅黑" pitchFamily="34" charset="-122"/>
              </a:rPr>
              <a:t>)</a:t>
            </a:r>
            <a:r>
              <a:rPr kumimoji="0" lang="zh-CN" altLang="en-US" sz="1600" dirty="0" smtClean="0">
                <a:solidFill>
                  <a:schemeClr val="bg1"/>
                </a:solidFill>
                <a:latin typeface="微软雅黑" pitchFamily="34" charset="-122"/>
                <a:ea typeface="微软雅黑" pitchFamily="34" charset="-122"/>
              </a:rPr>
              <a:t>，社区卫生中心，医院，妇幼保健机构等</a:t>
            </a:r>
            <a:endParaRPr kumimoji="0"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defRPr/>
            </a:pPr>
            <a:r>
              <a:rPr kumimoji="0" lang="zh-CN" altLang="en-US" sz="1600" b="1" dirty="0" smtClean="0">
                <a:solidFill>
                  <a:schemeClr val="bg1"/>
                </a:solidFill>
                <a:latin typeface="微软雅黑" pitchFamily="34" charset="-122"/>
                <a:ea typeface="微软雅黑" pitchFamily="34" charset="-122"/>
              </a:rPr>
              <a:t>服务内容</a:t>
            </a:r>
            <a:r>
              <a:rPr kumimoji="0" lang="zh-CN" altLang="en-US" sz="1600" dirty="0" smtClean="0">
                <a:solidFill>
                  <a:schemeClr val="bg1"/>
                </a:solidFill>
                <a:latin typeface="微软雅黑" pitchFamily="34" charset="-122"/>
                <a:ea typeface="微软雅黑" pitchFamily="34" charset="-122"/>
              </a:rPr>
              <a:t>：卫生业务系统以及健康服务内容提供</a:t>
            </a:r>
            <a:endParaRPr kumimoji="0" lang="en-US" altLang="zh-CN" sz="1600" dirty="0" smtClean="0">
              <a:solidFill>
                <a:schemeClr val="bg1"/>
              </a:solidFill>
              <a:latin typeface="微软雅黑" pitchFamily="34" charset="-122"/>
              <a:ea typeface="微软雅黑" pitchFamily="34" charset="-122"/>
            </a:endParaRPr>
          </a:p>
        </p:txBody>
      </p:sp>
      <p:sp>
        <p:nvSpPr>
          <p:cNvPr id="72" name="TextBox 15"/>
          <p:cNvSpPr txBox="1">
            <a:spLocks noChangeArrowheads="1"/>
          </p:cNvSpPr>
          <p:nvPr/>
        </p:nvSpPr>
        <p:spPr bwMode="auto">
          <a:xfrm>
            <a:off x="4900680" y="1101634"/>
            <a:ext cx="4059102" cy="1566386"/>
          </a:xfrm>
          <a:prstGeom prst="roundRect">
            <a:avLst/>
          </a:prstGeom>
          <a:solidFill>
            <a:schemeClr val="tx2">
              <a:lumMod val="75000"/>
            </a:schemeClr>
          </a:solidFill>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lvl1pPr>
              <a:defRPr kumimoji="1" sz="2400">
                <a:solidFill>
                  <a:schemeClr val="tx1"/>
                </a:solidFill>
                <a:latin typeface="Arial" pitchFamily="34" charset="0"/>
                <a:ea typeface="宋体" pitchFamily="2" charset="-122"/>
              </a:defRPr>
            </a:lvl1pPr>
            <a:lvl2pPr>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fontAlgn="auto">
              <a:spcBef>
                <a:spcPts val="0"/>
              </a:spcBef>
              <a:spcAft>
                <a:spcPts val="0"/>
              </a:spcAft>
              <a:defRPr/>
            </a:pPr>
            <a:r>
              <a:rPr kumimoji="0" lang="zh-CN" altLang="en-US" sz="1600" b="1" dirty="0" smtClean="0">
                <a:solidFill>
                  <a:schemeClr val="bg1"/>
                </a:solidFill>
                <a:latin typeface="微软雅黑" pitchFamily="34" charset="-122"/>
                <a:ea typeface="微软雅黑" pitchFamily="34" charset="-122"/>
              </a:rPr>
              <a:t>解决问题：</a:t>
            </a:r>
            <a:endParaRPr kumimoji="0" lang="en-US" altLang="zh-CN" sz="1600" b="1" dirty="0" smtClean="0">
              <a:solidFill>
                <a:schemeClr val="bg1"/>
              </a:solidFill>
              <a:latin typeface="微软雅黑" pitchFamily="34" charset="-122"/>
              <a:ea typeface="微软雅黑" pitchFamily="34" charset="-122"/>
            </a:endParaRPr>
          </a:p>
          <a:p>
            <a:pPr fontAlgn="auto">
              <a:spcBef>
                <a:spcPts val="0"/>
              </a:spcBef>
              <a:spcAft>
                <a:spcPts val="0"/>
              </a:spcAft>
              <a:defRPr/>
            </a:pPr>
            <a:r>
              <a:rPr kumimoji="0" lang="zh-CN" altLang="en-US" sz="1400" dirty="0" smtClean="0">
                <a:solidFill>
                  <a:schemeClr val="bg1"/>
                </a:solidFill>
                <a:latin typeface="微软雅黑" pitchFamily="34" charset="-122"/>
                <a:ea typeface="微软雅黑" pitchFamily="34" charset="-122"/>
              </a:rPr>
              <a:t>集中的数据中心能够提供专业的技术服务。</a:t>
            </a:r>
            <a:endParaRPr kumimoji="0" lang="en-US" altLang="zh-CN" sz="1400" dirty="0" smtClean="0">
              <a:solidFill>
                <a:schemeClr val="bg1"/>
              </a:solidFill>
              <a:latin typeface="微软雅黑" pitchFamily="34" charset="-122"/>
              <a:ea typeface="微软雅黑" pitchFamily="34" charset="-122"/>
            </a:endParaRPr>
          </a:p>
          <a:p>
            <a:pPr fontAlgn="auto">
              <a:spcBef>
                <a:spcPts val="0"/>
              </a:spcBef>
              <a:spcAft>
                <a:spcPts val="0"/>
              </a:spcAft>
              <a:defRPr/>
            </a:pPr>
            <a:r>
              <a:rPr kumimoji="0" lang="zh-CN" altLang="en-US" sz="1400" dirty="0" smtClean="0">
                <a:solidFill>
                  <a:schemeClr val="bg1"/>
                </a:solidFill>
                <a:latin typeface="微软雅黑" pitchFamily="34" charset="-122"/>
                <a:ea typeface="微软雅黑" pitchFamily="34" charset="-122"/>
              </a:rPr>
              <a:t>满足业务系统逐步建设过程，节省资源。</a:t>
            </a:r>
            <a:endParaRPr kumimoji="0" lang="en-US" altLang="zh-CN" sz="1400" dirty="0" smtClean="0">
              <a:solidFill>
                <a:schemeClr val="bg1"/>
              </a:solidFill>
              <a:latin typeface="微软雅黑" pitchFamily="34" charset="-122"/>
              <a:ea typeface="微软雅黑" pitchFamily="34" charset="-122"/>
            </a:endParaRPr>
          </a:p>
          <a:p>
            <a:pPr fontAlgn="auto">
              <a:spcBef>
                <a:spcPts val="0"/>
              </a:spcBef>
              <a:spcAft>
                <a:spcPts val="0"/>
              </a:spcAft>
              <a:defRPr/>
            </a:pPr>
            <a:r>
              <a:rPr kumimoji="0" lang="zh-CN" altLang="en-US" sz="1400" dirty="0" smtClean="0">
                <a:solidFill>
                  <a:schemeClr val="bg1"/>
                </a:solidFill>
                <a:latin typeface="微软雅黑" pitchFamily="34" charset="-122"/>
                <a:ea typeface="微软雅黑" pitchFamily="34" charset="-122"/>
              </a:rPr>
              <a:t>通过云模式打通各个系统，更加有效的解决业务共享和协同。</a:t>
            </a:r>
            <a:endParaRPr kumimoji="0" lang="en-US" altLang="zh-CN" sz="1400" dirty="0" smtClean="0">
              <a:solidFill>
                <a:schemeClr val="bg1"/>
              </a:solidFill>
              <a:latin typeface="微软雅黑" pitchFamily="34" charset="-122"/>
              <a:ea typeface="微软雅黑" pitchFamily="34" charset="-122"/>
            </a:endParaRPr>
          </a:p>
          <a:p>
            <a:pPr fontAlgn="auto">
              <a:spcBef>
                <a:spcPts val="0"/>
              </a:spcBef>
              <a:spcAft>
                <a:spcPts val="0"/>
              </a:spcAft>
              <a:defRPr/>
            </a:pPr>
            <a:r>
              <a:rPr kumimoji="0" lang="zh-CN" altLang="en-US" sz="1400" dirty="0" smtClean="0">
                <a:solidFill>
                  <a:schemeClr val="bg1"/>
                </a:solidFill>
                <a:latin typeface="微软雅黑" pitchFamily="34" charset="-122"/>
                <a:ea typeface="微软雅黑" pitchFamily="34" charset="-122"/>
              </a:rPr>
              <a:t>云模式能够满足大用户的需求。</a:t>
            </a:r>
            <a:endParaRPr kumimoji="0" lang="en-US" altLang="zh-CN" sz="1400" dirty="0" smtClean="0">
              <a:solidFill>
                <a:schemeClr val="bg1"/>
              </a:solidFill>
              <a:latin typeface="微软雅黑" pitchFamily="34" charset="-122"/>
              <a:ea typeface="微软雅黑" pitchFamily="34" charset="-122"/>
            </a:endParaRPr>
          </a:p>
        </p:txBody>
      </p:sp>
      <p:sp>
        <p:nvSpPr>
          <p:cNvPr id="73" name="圆角矩形 72"/>
          <p:cNvSpPr/>
          <p:nvPr/>
        </p:nvSpPr>
        <p:spPr bwMode="auto">
          <a:xfrm>
            <a:off x="3800475" y="3355975"/>
            <a:ext cx="1276350" cy="393700"/>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zh-CN" altLang="en-US" sz="1600" dirty="0">
                <a:solidFill>
                  <a:prstClr val="white"/>
                </a:solidFill>
              </a:rPr>
              <a:t>医疗服务</a:t>
            </a:r>
          </a:p>
        </p:txBody>
      </p:sp>
      <p:sp>
        <p:nvSpPr>
          <p:cNvPr id="74" name="圆角矩形 73"/>
          <p:cNvSpPr/>
          <p:nvPr/>
        </p:nvSpPr>
        <p:spPr bwMode="auto">
          <a:xfrm>
            <a:off x="5170488" y="3354388"/>
            <a:ext cx="1236662" cy="393700"/>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zh-CN" altLang="en-US" sz="1600" dirty="0">
                <a:solidFill>
                  <a:prstClr val="white"/>
                </a:solidFill>
              </a:rPr>
              <a:t>药品管理</a:t>
            </a:r>
          </a:p>
        </p:txBody>
      </p:sp>
      <p:sp>
        <p:nvSpPr>
          <p:cNvPr id="75" name="圆角矩形 74"/>
          <p:cNvSpPr/>
          <p:nvPr/>
        </p:nvSpPr>
        <p:spPr bwMode="auto">
          <a:xfrm>
            <a:off x="3800475" y="2852738"/>
            <a:ext cx="1276350" cy="393700"/>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zh-CN" altLang="en-US" sz="1600" dirty="0">
                <a:solidFill>
                  <a:prstClr val="white"/>
                </a:solidFill>
              </a:rPr>
              <a:t>健康网</a:t>
            </a:r>
          </a:p>
        </p:txBody>
      </p:sp>
      <p:pic>
        <p:nvPicPr>
          <p:cNvPr id="76" name="Picture 35" descr="Audience_smallStake"/>
          <p:cNvPicPr>
            <a:picLocks noChangeAspect="1" noChangeArrowheads="1"/>
          </p:cNvPicPr>
          <p:nvPr/>
        </p:nvPicPr>
        <p:blipFill>
          <a:blip r:embed="rId11" cstate="print"/>
          <a:srcRect t="71706" r="19179"/>
          <a:stretch>
            <a:fillRect/>
          </a:stretch>
        </p:blipFill>
        <p:spPr bwMode="auto">
          <a:xfrm>
            <a:off x="7335838" y="2846636"/>
            <a:ext cx="936625" cy="763587"/>
          </a:xfrm>
          <a:prstGeom prst="rect">
            <a:avLst/>
          </a:prstGeom>
          <a:noFill/>
          <a:ln w="9525">
            <a:noFill/>
            <a:miter lim="800000"/>
            <a:headEnd/>
            <a:tailEnd/>
          </a:ln>
        </p:spPr>
      </p:pic>
      <p:cxnSp>
        <p:nvCxnSpPr>
          <p:cNvPr id="77" name="直接箭头连接符 34"/>
          <p:cNvCxnSpPr/>
          <p:nvPr/>
        </p:nvCxnSpPr>
        <p:spPr bwMode="auto">
          <a:xfrm>
            <a:off x="7272338" y="4360863"/>
            <a:ext cx="584200" cy="292100"/>
          </a:xfrm>
          <a:prstGeom prst="straightConnector1">
            <a:avLst/>
          </a:prstGeom>
          <a:ln w="19050">
            <a:solidFill>
              <a:schemeClr val="tx2">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20"/>
          <p:cNvSpPr txBox="1">
            <a:spLocks noChangeArrowheads="1"/>
          </p:cNvSpPr>
          <p:nvPr/>
        </p:nvSpPr>
        <p:spPr bwMode="auto">
          <a:xfrm>
            <a:off x="7535863" y="3584823"/>
            <a:ext cx="492125" cy="276225"/>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dirty="0">
                <a:solidFill>
                  <a:prstClr val="black"/>
                </a:solidFill>
                <a:latin typeface="微软雅黑" pitchFamily="34" charset="-122"/>
                <a:ea typeface="微软雅黑" pitchFamily="34" charset="-122"/>
              </a:rPr>
              <a:t>居民</a:t>
            </a:r>
          </a:p>
        </p:txBody>
      </p:sp>
    </p:spTree>
    <p:extLst>
      <p:ext uri="{BB962C8B-B14F-4D97-AF65-F5344CB8AC3E}">
        <p14:creationId xmlns:p14="http://schemas.microsoft.com/office/powerpoint/2010/main" xmlns="" val="41541655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print"/>
          <a:srcRect/>
          <a:stretch>
            <a:fillRect/>
          </a:stretch>
        </p:blipFill>
        <p:spPr bwMode="auto">
          <a:xfrm>
            <a:off x="684213" y="549275"/>
            <a:ext cx="8135937" cy="578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a:xfrm>
            <a:off x="467544" y="188640"/>
            <a:ext cx="7941568" cy="620688"/>
          </a:xfrm>
          <a:prstGeom prst="rect">
            <a:avLst/>
          </a:prstGeom>
        </p:spPr>
        <p:txBody>
          <a:bodyPr>
            <a:normAutofit/>
          </a:bodyPr>
          <a:lstStyle/>
          <a:p>
            <a:pPr lvl="0" eaLnBrk="0" hangingPunct="0">
              <a:lnSpc>
                <a:spcPct val="100000"/>
              </a:lnSpc>
              <a:buNone/>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云计算市场依然增长迅速</a:t>
            </a:r>
            <a:endParaRPr kumimoji="0" lang="zh-CN" altLang="en-US" sz="2800" b="1" i="0" u="none" strike="noStrike" kern="1200" cap="none" spc="0" normalizeH="0" baseline="0" noProof="0" dirty="0">
              <a:ln w="3175">
                <a:solidFill>
                  <a:schemeClr val="bg1"/>
                </a:solidFill>
              </a:ln>
              <a:solidFill>
                <a:schemeClr val="bg1"/>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sp>
        <p:nvSpPr>
          <p:cNvPr id="14" name="矩形 13"/>
          <p:cNvSpPr/>
          <p:nvPr/>
        </p:nvSpPr>
        <p:spPr>
          <a:xfrm>
            <a:off x="241300" y="1054100"/>
            <a:ext cx="4025900" cy="1938992"/>
          </a:xfrm>
          <a:prstGeom prst="rect">
            <a:avLst/>
          </a:prstGeom>
          <a:solidFill>
            <a:schemeClr val="tx2">
              <a:lumMod val="75000"/>
            </a:schemeClr>
          </a:solidFill>
        </p:spPr>
        <p:txBody>
          <a:bodyPr wrap="square">
            <a:spAutoFit/>
          </a:bodyPr>
          <a:lstStyle/>
          <a:p>
            <a:pPr marL="179388" indent="-179388" fontAlgn="auto">
              <a:lnSpc>
                <a:spcPct val="150000"/>
              </a:lnSpc>
              <a:spcBef>
                <a:spcPts val="0"/>
              </a:spcBef>
              <a:spcAft>
                <a:spcPts val="0"/>
              </a:spcAft>
              <a:buFont typeface="Arial" pitchFamily="34" charset="0"/>
              <a:buChar char="•"/>
              <a:defRPr/>
            </a:pPr>
            <a:r>
              <a:rPr lang="en-US" altLang="zh-CN" sz="2000" dirty="0" smtClean="0">
                <a:solidFill>
                  <a:schemeClr val="bg1"/>
                </a:solidFill>
                <a:latin typeface="微软雅黑" pitchFamily="34" charset="-122"/>
                <a:ea typeface="微软雅黑" pitchFamily="34" charset="-122"/>
              </a:rPr>
              <a:t>Gartner</a:t>
            </a:r>
            <a:r>
              <a:rPr lang="zh-CN" altLang="en-US" sz="2000" dirty="0" smtClean="0">
                <a:solidFill>
                  <a:schemeClr val="bg1"/>
                </a:solidFill>
                <a:latin typeface="微软雅黑" pitchFamily="34" charset="-122"/>
                <a:ea typeface="微软雅黑" pitchFamily="34" charset="-122"/>
              </a:rPr>
              <a:t>预测，全球云计算规模将从</a:t>
            </a:r>
            <a:r>
              <a:rPr lang="en-US" altLang="zh-CN" sz="2000" dirty="0" smtClean="0">
                <a:solidFill>
                  <a:schemeClr val="bg1"/>
                </a:solidFill>
                <a:latin typeface="微软雅黑" pitchFamily="34" charset="-122"/>
                <a:ea typeface="微软雅黑" pitchFamily="34" charset="-122"/>
              </a:rPr>
              <a:t>2010</a:t>
            </a:r>
            <a:r>
              <a:rPr lang="zh-CN" altLang="en-US" sz="2000" dirty="0" smtClean="0">
                <a:solidFill>
                  <a:schemeClr val="bg1"/>
                </a:solidFill>
                <a:latin typeface="微软雅黑" pitchFamily="34" charset="-122"/>
                <a:ea typeface="微软雅黑" pitchFamily="34" charset="-122"/>
              </a:rPr>
              <a:t>年的</a:t>
            </a:r>
            <a:r>
              <a:rPr lang="en-US" altLang="zh-CN" sz="2000" dirty="0" smtClean="0">
                <a:solidFill>
                  <a:schemeClr val="bg1"/>
                </a:solidFill>
                <a:latin typeface="微软雅黑" pitchFamily="34" charset="-122"/>
                <a:ea typeface="微软雅黑" pitchFamily="34" charset="-122"/>
              </a:rPr>
              <a:t>743</a:t>
            </a:r>
            <a:r>
              <a:rPr lang="zh-CN" altLang="en-US" sz="2000" dirty="0" smtClean="0">
                <a:solidFill>
                  <a:schemeClr val="bg1"/>
                </a:solidFill>
                <a:latin typeface="微软雅黑" pitchFamily="34" charset="-122"/>
                <a:ea typeface="微软雅黑" pitchFamily="34" charset="-122"/>
              </a:rPr>
              <a:t>亿美元，增长至</a:t>
            </a:r>
            <a:r>
              <a:rPr lang="en-US" altLang="zh-CN" sz="2000" dirty="0" smtClean="0">
                <a:solidFill>
                  <a:schemeClr val="bg1"/>
                </a:solidFill>
                <a:latin typeface="微软雅黑" pitchFamily="34" charset="-122"/>
                <a:ea typeface="微软雅黑" pitchFamily="34" charset="-122"/>
              </a:rPr>
              <a:t>2015</a:t>
            </a:r>
            <a:r>
              <a:rPr lang="zh-CN" altLang="en-US" sz="2000" dirty="0" smtClean="0">
                <a:solidFill>
                  <a:schemeClr val="bg1"/>
                </a:solidFill>
                <a:latin typeface="微软雅黑" pitchFamily="34" charset="-122"/>
                <a:ea typeface="微软雅黑" pitchFamily="34" charset="-122"/>
              </a:rPr>
              <a:t>年的</a:t>
            </a:r>
            <a:r>
              <a:rPr lang="en-US" altLang="zh-CN" sz="2000" dirty="0" smtClean="0">
                <a:solidFill>
                  <a:schemeClr val="bg1"/>
                </a:solidFill>
                <a:latin typeface="微软雅黑" pitchFamily="34" charset="-122"/>
                <a:ea typeface="微软雅黑" pitchFamily="34" charset="-122"/>
              </a:rPr>
              <a:t>1768</a:t>
            </a:r>
            <a:r>
              <a:rPr lang="zh-CN" altLang="en-US" sz="2000" dirty="0" smtClean="0">
                <a:solidFill>
                  <a:schemeClr val="bg1"/>
                </a:solidFill>
                <a:latin typeface="微软雅黑" pitchFamily="34" charset="-122"/>
                <a:ea typeface="微软雅黑" pitchFamily="34" charset="-122"/>
              </a:rPr>
              <a:t>亿美元，年均增长近</a:t>
            </a:r>
            <a:r>
              <a:rPr lang="en-US" altLang="zh-CN" sz="2000" dirty="0" smtClean="0">
                <a:solidFill>
                  <a:schemeClr val="bg1"/>
                </a:solidFill>
                <a:latin typeface="微软雅黑" pitchFamily="34" charset="-122"/>
                <a:ea typeface="微软雅黑" pitchFamily="34" charset="-122"/>
              </a:rPr>
              <a:t>20%</a:t>
            </a:r>
            <a:r>
              <a:rPr lang="zh-CN" altLang="en-US" sz="2000" dirty="0" smtClean="0">
                <a:solidFill>
                  <a:schemeClr val="bg1"/>
                </a:solidFill>
                <a:latin typeface="微软雅黑" pitchFamily="34" charset="-122"/>
                <a:ea typeface="微软雅黑" pitchFamily="34" charset="-122"/>
              </a:rPr>
              <a:t>。</a:t>
            </a:r>
            <a:endParaRPr lang="en-US" altLang="zh-CN" sz="2000" dirty="0" smtClean="0">
              <a:solidFill>
                <a:schemeClr val="bg1"/>
              </a:solidFill>
              <a:latin typeface="微软雅黑" pitchFamily="34" charset="-122"/>
              <a:ea typeface="微软雅黑" pitchFamily="34" charset="-122"/>
            </a:endParaRPr>
          </a:p>
        </p:txBody>
      </p:sp>
      <p:sp>
        <p:nvSpPr>
          <p:cNvPr id="15" name="Text Box 31"/>
          <p:cNvSpPr txBox="1">
            <a:spLocks noChangeArrowheads="1"/>
          </p:cNvSpPr>
          <p:nvPr/>
        </p:nvSpPr>
        <p:spPr bwMode="auto">
          <a:xfrm>
            <a:off x="-36511" y="6352803"/>
            <a:ext cx="5040560" cy="301169"/>
          </a:xfrm>
          <a:prstGeom prst="rect">
            <a:avLst/>
          </a:prstGeom>
          <a:noFill/>
          <a:ln w="9525">
            <a:noFill/>
            <a:miter lim="800000"/>
            <a:headEnd/>
            <a:tailEnd/>
          </a:ln>
        </p:spPr>
        <p:txBody>
          <a:bodyPr wrap="square" lIns="130615" tIns="65308" rIns="130615" bIns="65308">
            <a:spAutoFit/>
          </a:bodyPr>
          <a:lstStyle/>
          <a:p>
            <a:pPr algn="ctr">
              <a:buClr>
                <a:srgbClr val="CC9900"/>
              </a:buClr>
            </a:pPr>
            <a:r>
              <a:rPr lang="en-US" altLang="zh-CN" sz="1100" b="1" dirty="0" smtClean="0">
                <a:solidFill>
                  <a:srgbClr val="FF0000"/>
                </a:solidFill>
                <a:latin typeface="微软雅黑" pitchFamily="34" charset="-122"/>
                <a:ea typeface="微软雅黑" pitchFamily="34" charset="-122"/>
              </a:rPr>
              <a:t>2009</a:t>
            </a:r>
            <a:r>
              <a:rPr lang="zh-CN" altLang="en-US" sz="1100" b="1" dirty="0" smtClean="0">
                <a:solidFill>
                  <a:srgbClr val="FF0000"/>
                </a:solidFill>
                <a:latin typeface="微软雅黑" pitchFamily="34" charset="-122"/>
                <a:ea typeface="微软雅黑" pitchFamily="34" charset="-122"/>
              </a:rPr>
              <a:t>－</a:t>
            </a:r>
            <a:r>
              <a:rPr lang="en-US" altLang="zh-CN" sz="1100" b="1" dirty="0" smtClean="0">
                <a:solidFill>
                  <a:srgbClr val="FF0000"/>
                </a:solidFill>
                <a:latin typeface="微软雅黑" pitchFamily="34" charset="-122"/>
                <a:ea typeface="微软雅黑" pitchFamily="34" charset="-122"/>
              </a:rPr>
              <a:t>2013</a:t>
            </a:r>
            <a:r>
              <a:rPr lang="zh-CN" altLang="en-US" sz="1100" b="1" dirty="0" smtClean="0">
                <a:solidFill>
                  <a:srgbClr val="FF0000"/>
                </a:solidFill>
                <a:latin typeface="微软雅黑" pitchFamily="34" charset="-122"/>
                <a:ea typeface="微软雅黑" pitchFamily="34" charset="-122"/>
              </a:rPr>
              <a:t>年中国云计算应用市场规模及增长率预测（数据来源：</a:t>
            </a:r>
            <a:r>
              <a:rPr lang="en-US" altLang="zh-CN" sz="1100" b="1" dirty="0" smtClean="0">
                <a:solidFill>
                  <a:srgbClr val="FF0000"/>
                </a:solidFill>
                <a:latin typeface="微软雅黑" pitchFamily="34" charset="-122"/>
                <a:ea typeface="微软雅黑" pitchFamily="34" charset="-122"/>
              </a:rPr>
              <a:t>CCID</a:t>
            </a:r>
            <a:r>
              <a:rPr lang="zh-CN" altLang="en-US" sz="1100" b="1" dirty="0" smtClean="0">
                <a:solidFill>
                  <a:srgbClr val="FF0000"/>
                </a:solidFill>
                <a:latin typeface="微软雅黑" pitchFamily="34" charset="-122"/>
                <a:ea typeface="微软雅黑" pitchFamily="34" charset="-122"/>
              </a:rPr>
              <a:t>）</a:t>
            </a:r>
            <a:endParaRPr lang="zh-CN" altLang="en-US" sz="1100" b="1" dirty="0">
              <a:solidFill>
                <a:srgbClr val="FF0000"/>
              </a:solidFill>
              <a:latin typeface="微软雅黑" pitchFamily="34" charset="-122"/>
              <a:ea typeface="微软雅黑" pitchFamily="34" charset="-122"/>
            </a:endParaRPr>
          </a:p>
        </p:txBody>
      </p:sp>
      <p:graphicFrame>
        <p:nvGraphicFramePr>
          <p:cNvPr id="16" name="图表 15"/>
          <p:cNvGraphicFramePr/>
          <p:nvPr>
            <p:extLst>
              <p:ext uri="{D42A27DB-BD31-4B8C-83A1-F6EECF244321}">
                <p14:modId xmlns:p14="http://schemas.microsoft.com/office/powerpoint/2010/main" xmlns="" val="131142428"/>
              </p:ext>
            </p:extLst>
          </p:nvPr>
        </p:nvGraphicFramePr>
        <p:xfrm>
          <a:off x="179512" y="3789040"/>
          <a:ext cx="4320480" cy="2520280"/>
        </p:xfrm>
        <a:graphic>
          <a:graphicData uri="http://schemas.openxmlformats.org/drawingml/2006/chart">
            <c:chart xmlns:c="http://schemas.openxmlformats.org/drawingml/2006/chart" xmlns:r="http://schemas.openxmlformats.org/officeDocument/2006/relationships" r:id="rId2"/>
          </a:graphicData>
        </a:graphic>
      </p:graphicFrame>
      <p:sp>
        <p:nvSpPr>
          <p:cNvPr id="17" name="矩形 16"/>
          <p:cNvSpPr/>
          <p:nvPr/>
        </p:nvSpPr>
        <p:spPr>
          <a:xfrm>
            <a:off x="4559300" y="3857394"/>
            <a:ext cx="4318000" cy="1938992"/>
          </a:xfrm>
          <a:prstGeom prst="rect">
            <a:avLst/>
          </a:prstGeom>
          <a:solidFill>
            <a:schemeClr val="tx2">
              <a:lumMod val="75000"/>
            </a:schemeClr>
          </a:solidFill>
        </p:spPr>
        <p:txBody>
          <a:bodyPr wrap="square">
            <a:spAutoFit/>
          </a:bodyPr>
          <a:lstStyle/>
          <a:p>
            <a:pPr marL="179388" indent="-179388" fontAlgn="auto">
              <a:lnSpc>
                <a:spcPct val="150000"/>
              </a:lnSpc>
              <a:spcBef>
                <a:spcPts val="0"/>
              </a:spcBef>
              <a:spcAft>
                <a:spcPts val="0"/>
              </a:spcAft>
              <a:buFont typeface="Arial" pitchFamily="34" charset="0"/>
              <a:buChar char="•"/>
              <a:defRPr/>
            </a:pPr>
            <a:r>
              <a:rPr lang="zh-CN" altLang="en-US" sz="2000" dirty="0" smtClean="0">
                <a:solidFill>
                  <a:schemeClr val="bg1"/>
                </a:solidFill>
                <a:latin typeface="微软雅黑" pitchFamily="34" charset="-122"/>
                <a:ea typeface="微软雅黑" pitchFamily="34" charset="-122"/>
              </a:rPr>
              <a:t>赛迪资讯预测，“在中国市场规模将从</a:t>
            </a:r>
            <a:r>
              <a:rPr lang="en-US" altLang="zh-CN" sz="2000" dirty="0" smtClean="0">
                <a:solidFill>
                  <a:schemeClr val="bg1"/>
                </a:solidFill>
                <a:latin typeface="微软雅黑" pitchFamily="34" charset="-122"/>
                <a:ea typeface="微软雅黑" pitchFamily="34" charset="-122"/>
              </a:rPr>
              <a:t>2010</a:t>
            </a:r>
            <a:r>
              <a:rPr lang="zh-CN" altLang="en-US" sz="2000" dirty="0" smtClean="0">
                <a:solidFill>
                  <a:schemeClr val="bg1"/>
                </a:solidFill>
                <a:latin typeface="微软雅黑" pitchFamily="34" charset="-122"/>
                <a:ea typeface="微软雅黑" pitchFamily="34" charset="-122"/>
              </a:rPr>
              <a:t>年的</a:t>
            </a:r>
            <a:r>
              <a:rPr lang="en-US" altLang="zh-CN" sz="2000" dirty="0" smtClean="0">
                <a:solidFill>
                  <a:schemeClr val="bg1"/>
                </a:solidFill>
                <a:latin typeface="微软雅黑" pitchFamily="34" charset="-122"/>
                <a:ea typeface="微软雅黑" pitchFamily="34" charset="-122"/>
              </a:rPr>
              <a:t>167.31</a:t>
            </a:r>
            <a:r>
              <a:rPr lang="zh-CN" altLang="en-US" sz="2000" dirty="0" smtClean="0">
                <a:solidFill>
                  <a:schemeClr val="bg1"/>
                </a:solidFill>
                <a:latin typeface="微软雅黑" pitchFamily="34" charset="-122"/>
                <a:ea typeface="微软雅黑" pitchFamily="34" charset="-122"/>
              </a:rPr>
              <a:t>亿元增长到</a:t>
            </a:r>
            <a:r>
              <a:rPr lang="en-US" altLang="zh-CN" sz="2000" dirty="0" smtClean="0">
                <a:solidFill>
                  <a:schemeClr val="bg1"/>
                </a:solidFill>
                <a:latin typeface="微软雅黑" pitchFamily="34" charset="-122"/>
                <a:ea typeface="微软雅黑" pitchFamily="34" charset="-122"/>
              </a:rPr>
              <a:t>2013</a:t>
            </a:r>
            <a:r>
              <a:rPr lang="zh-CN" altLang="en-US" sz="2000" dirty="0" smtClean="0">
                <a:solidFill>
                  <a:schemeClr val="bg1"/>
                </a:solidFill>
                <a:latin typeface="微软雅黑" pitchFamily="34" charset="-122"/>
                <a:ea typeface="微软雅黑" pitchFamily="34" charset="-122"/>
              </a:rPr>
              <a:t>年的</a:t>
            </a:r>
            <a:r>
              <a:rPr lang="en-US" altLang="zh-CN" sz="2000" dirty="0" smtClean="0">
                <a:solidFill>
                  <a:schemeClr val="bg1"/>
                </a:solidFill>
                <a:latin typeface="微软雅黑" pitchFamily="34" charset="-122"/>
                <a:ea typeface="微软雅黑" pitchFamily="34" charset="-122"/>
              </a:rPr>
              <a:t>1174.12</a:t>
            </a:r>
            <a:r>
              <a:rPr lang="zh-CN" altLang="en-US" sz="2000" dirty="0" smtClean="0">
                <a:solidFill>
                  <a:schemeClr val="bg1"/>
                </a:solidFill>
                <a:latin typeface="微软雅黑" pitchFamily="34" charset="-122"/>
                <a:ea typeface="微软雅黑" pitchFamily="34" charset="-122"/>
              </a:rPr>
              <a:t>亿元，年均复合增长率达</a:t>
            </a:r>
            <a:r>
              <a:rPr lang="en-US" altLang="zh-CN" sz="2000" dirty="0" smtClean="0">
                <a:solidFill>
                  <a:schemeClr val="bg1"/>
                </a:solidFill>
                <a:latin typeface="微软雅黑" pitchFamily="34" charset="-122"/>
                <a:ea typeface="微软雅黑" pitchFamily="34" charset="-122"/>
              </a:rPr>
              <a:t>91.5%</a:t>
            </a:r>
            <a:r>
              <a:rPr lang="zh-CN" altLang="en-US" sz="2000" dirty="0" smtClean="0">
                <a:solidFill>
                  <a:schemeClr val="bg1"/>
                </a:solidFill>
                <a:latin typeface="微软雅黑" pitchFamily="34" charset="-122"/>
                <a:ea typeface="微软雅黑" pitchFamily="34" charset="-122"/>
              </a:rPr>
              <a:t>”，</a:t>
            </a:r>
            <a:r>
              <a:rPr lang="zh-CN" altLang="en-US" sz="2000" dirty="0">
                <a:solidFill>
                  <a:schemeClr val="bg1"/>
                </a:solidFill>
                <a:latin typeface="微软雅黑" pitchFamily="34" charset="-122"/>
                <a:ea typeface="微软雅黑" pitchFamily="34" charset="-122"/>
              </a:rPr>
              <a:t>增长</a:t>
            </a:r>
            <a:r>
              <a:rPr lang="zh-CN" altLang="en-US" sz="2000" dirty="0" smtClean="0">
                <a:solidFill>
                  <a:schemeClr val="bg1"/>
                </a:solidFill>
                <a:latin typeface="微软雅黑" pitchFamily="34" charset="-122"/>
                <a:ea typeface="微软雅黑" pitchFamily="34" charset="-122"/>
              </a:rPr>
              <a:t>速度惊人。</a:t>
            </a:r>
            <a:endParaRPr lang="zh-CN" altLang="en-US" sz="2000" dirty="0">
              <a:solidFill>
                <a:schemeClr val="bg1"/>
              </a:solidFill>
              <a:latin typeface="微软雅黑" pitchFamily="34" charset="-122"/>
              <a:ea typeface="微软雅黑" pitchFamily="34" charset="-122"/>
            </a:endParaRPr>
          </a:p>
        </p:txBody>
      </p:sp>
      <p:graphicFrame>
        <p:nvGraphicFramePr>
          <p:cNvPr id="18" name="图表 17"/>
          <p:cNvGraphicFramePr/>
          <p:nvPr>
            <p:extLst>
              <p:ext uri="{D42A27DB-BD31-4B8C-83A1-F6EECF244321}">
                <p14:modId xmlns:p14="http://schemas.microsoft.com/office/powerpoint/2010/main" xmlns="" val="615335953"/>
              </p:ext>
            </p:extLst>
          </p:nvPr>
        </p:nvGraphicFramePr>
        <p:xfrm>
          <a:off x="4381376" y="993552"/>
          <a:ext cx="4407024" cy="2333848"/>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 Box 31"/>
          <p:cNvSpPr txBox="1">
            <a:spLocks noChangeArrowheads="1"/>
          </p:cNvSpPr>
          <p:nvPr/>
        </p:nvSpPr>
        <p:spPr bwMode="auto">
          <a:xfrm>
            <a:off x="4111775" y="3429000"/>
            <a:ext cx="5356769" cy="301169"/>
          </a:xfrm>
          <a:prstGeom prst="rect">
            <a:avLst/>
          </a:prstGeom>
          <a:noFill/>
          <a:ln w="9525">
            <a:noFill/>
            <a:miter lim="800000"/>
            <a:headEnd/>
            <a:tailEnd/>
          </a:ln>
        </p:spPr>
        <p:txBody>
          <a:bodyPr wrap="square" lIns="130615" tIns="65308" rIns="130615" bIns="65308">
            <a:spAutoFit/>
          </a:bodyPr>
          <a:lstStyle/>
          <a:p>
            <a:pPr algn="ctr">
              <a:buClr>
                <a:srgbClr val="CC9900"/>
              </a:buClr>
            </a:pPr>
            <a:r>
              <a:rPr lang="en-US" altLang="zh-CN" sz="1100" b="1" dirty="0" smtClean="0">
                <a:solidFill>
                  <a:srgbClr val="FF0000"/>
                </a:solidFill>
                <a:latin typeface="微软雅黑" pitchFamily="34" charset="-122"/>
                <a:ea typeface="微软雅黑" pitchFamily="34" charset="-122"/>
              </a:rPr>
              <a:t>2010</a:t>
            </a:r>
            <a:r>
              <a:rPr lang="zh-CN" altLang="en-US" sz="1100" b="1" dirty="0" smtClean="0">
                <a:solidFill>
                  <a:srgbClr val="FF0000"/>
                </a:solidFill>
                <a:latin typeface="微软雅黑" pitchFamily="34" charset="-122"/>
                <a:ea typeface="微软雅黑" pitchFamily="34" charset="-122"/>
              </a:rPr>
              <a:t>－</a:t>
            </a:r>
            <a:r>
              <a:rPr lang="en-US" altLang="zh-CN" sz="1100" b="1" dirty="0" smtClean="0">
                <a:solidFill>
                  <a:srgbClr val="FF0000"/>
                </a:solidFill>
                <a:latin typeface="微软雅黑" pitchFamily="34" charset="-122"/>
                <a:ea typeface="微软雅黑" pitchFamily="34" charset="-122"/>
              </a:rPr>
              <a:t>2015</a:t>
            </a:r>
            <a:r>
              <a:rPr lang="zh-CN" altLang="en-US" sz="1100" b="1" dirty="0" smtClean="0">
                <a:solidFill>
                  <a:srgbClr val="FF0000"/>
                </a:solidFill>
                <a:latin typeface="微软雅黑" pitchFamily="34" charset="-122"/>
                <a:ea typeface="微软雅黑" pitchFamily="34" charset="-122"/>
              </a:rPr>
              <a:t>年全球云计算应用市场规模及增长率预测（数据来源：</a:t>
            </a:r>
            <a:r>
              <a:rPr lang="en-US" altLang="zh-CN" sz="1100" b="1" dirty="0" smtClean="0">
                <a:solidFill>
                  <a:srgbClr val="FF0000"/>
                </a:solidFill>
                <a:latin typeface="微软雅黑" pitchFamily="34" charset="-122"/>
                <a:ea typeface="微软雅黑" pitchFamily="34" charset="-122"/>
              </a:rPr>
              <a:t>Gartner</a:t>
            </a:r>
            <a:r>
              <a:rPr lang="zh-CN" altLang="en-US" sz="1100" b="1" dirty="0" smtClean="0">
                <a:solidFill>
                  <a:srgbClr val="FF0000"/>
                </a:solidFill>
                <a:latin typeface="微软雅黑" pitchFamily="34" charset="-122"/>
                <a:ea typeface="微软雅黑" pitchFamily="34" charset="-122"/>
              </a:rPr>
              <a:t>）</a:t>
            </a:r>
            <a:endParaRPr lang="zh-CN" altLang="en-US" sz="11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16694673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a:xfrm>
            <a:off x="467544" y="188640"/>
            <a:ext cx="7941568" cy="620688"/>
          </a:xfrm>
          <a:prstGeom prst="rect">
            <a:avLst/>
          </a:prstGeom>
        </p:spPr>
        <p:txBody>
          <a:bodyPr>
            <a:normAutofit/>
          </a:bodyPr>
          <a:lstStyle/>
          <a:p>
            <a:pPr lvl="0" eaLnBrk="0" hangingPunct="0">
              <a:lnSpc>
                <a:spcPct val="100000"/>
              </a:lnSpc>
              <a:buNone/>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中国云计算全面起飞</a:t>
            </a:r>
            <a:endParaRPr kumimoji="0" lang="zh-CN" altLang="en-US" sz="2800" b="1" i="0" u="none" strike="noStrike" kern="1200" cap="none" spc="0" normalizeH="0" baseline="0" noProof="0" dirty="0">
              <a:ln w="3175">
                <a:solidFill>
                  <a:schemeClr val="bg1"/>
                </a:solidFill>
              </a:ln>
              <a:solidFill>
                <a:schemeClr val="bg1"/>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pic>
        <p:nvPicPr>
          <p:cNvPr id="9" name="Picture 4"/>
          <p:cNvPicPr>
            <a:picLocks noChangeAspect="1" noChangeArrowheads="1"/>
          </p:cNvPicPr>
          <p:nvPr/>
        </p:nvPicPr>
        <p:blipFill>
          <a:blip r:embed="rId2" cstate="print"/>
          <a:srcRect/>
          <a:stretch>
            <a:fillRect/>
          </a:stretch>
        </p:blipFill>
        <p:spPr bwMode="auto">
          <a:xfrm>
            <a:off x="5067300" y="993553"/>
            <a:ext cx="3665427" cy="2502074"/>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5067299" y="3634401"/>
            <a:ext cx="3643065" cy="2589896"/>
          </a:xfrm>
          <a:prstGeom prst="rect">
            <a:avLst/>
          </a:prstGeom>
          <a:noFill/>
          <a:ln w="9525">
            <a:noFill/>
            <a:miter lim="800000"/>
            <a:headEnd/>
            <a:tailEnd/>
          </a:ln>
        </p:spPr>
      </p:pic>
      <p:sp>
        <p:nvSpPr>
          <p:cNvPr id="12" name="Text Box 5"/>
          <p:cNvSpPr txBox="1">
            <a:spLocks noChangeArrowheads="1"/>
          </p:cNvSpPr>
          <p:nvPr/>
        </p:nvSpPr>
        <p:spPr bwMode="auto">
          <a:xfrm>
            <a:off x="266700" y="1003187"/>
            <a:ext cx="4546600" cy="5042013"/>
          </a:xfrm>
          <a:prstGeom prst="rect">
            <a:avLst/>
          </a:prstGeom>
          <a:solidFill>
            <a:schemeClr val="tx2">
              <a:lumMod val="75000"/>
            </a:schemeClr>
          </a:solidFill>
          <a:ln w="9525">
            <a:noFill/>
            <a:miter lim="800000"/>
            <a:headEnd/>
            <a:tailEnd/>
          </a:ln>
        </p:spPr>
        <p:txBody>
          <a:bodyPr wrap="square">
            <a:noAutofit/>
          </a:bodyPr>
          <a:lstStyle/>
          <a:p>
            <a:pPr marL="342900" indent="-342900">
              <a:lnSpc>
                <a:spcPct val="150000"/>
              </a:lnSpc>
              <a:buFont typeface="Arial" pitchFamily="34" charset="0"/>
              <a:buChar char="•"/>
            </a:pPr>
            <a:r>
              <a:rPr lang="en-US" altLang="zh-CN" sz="2000" dirty="0" smtClean="0">
                <a:solidFill>
                  <a:schemeClr val="bg1"/>
                </a:solidFill>
                <a:latin typeface="微软雅黑" pitchFamily="34" charset="-122"/>
                <a:ea typeface="微软雅黑" pitchFamily="34" charset="-122"/>
              </a:rPr>
              <a:t>2012</a:t>
            </a:r>
            <a:r>
              <a:rPr lang="zh-CN" altLang="en-US" sz="2000" dirty="0" smtClean="0">
                <a:solidFill>
                  <a:schemeClr val="bg1"/>
                </a:solidFill>
                <a:latin typeface="微软雅黑" pitchFamily="34" charset="-122"/>
                <a:ea typeface="微软雅黑" pitchFamily="34" charset="-122"/>
              </a:rPr>
              <a:t>年一季度中国网络经济规模达</a:t>
            </a:r>
            <a:r>
              <a:rPr lang="en-US" altLang="zh-CN" sz="2000" dirty="0" smtClean="0">
                <a:solidFill>
                  <a:schemeClr val="bg1"/>
                </a:solidFill>
                <a:latin typeface="微软雅黑" pitchFamily="34" charset="-122"/>
                <a:ea typeface="微软雅黑" pitchFamily="34" charset="-122"/>
              </a:rPr>
              <a:t>847.1</a:t>
            </a:r>
            <a:r>
              <a:rPr lang="zh-CN" altLang="en-US" sz="2000" dirty="0" smtClean="0">
                <a:solidFill>
                  <a:schemeClr val="bg1"/>
                </a:solidFill>
                <a:latin typeface="微软雅黑" pitchFamily="34" charset="-122"/>
                <a:ea typeface="微软雅黑" pitchFamily="34" charset="-122"/>
              </a:rPr>
              <a:t>亿，增速达到</a:t>
            </a:r>
            <a:r>
              <a:rPr lang="en-US" altLang="zh-CN" sz="2000" dirty="0" smtClean="0">
                <a:solidFill>
                  <a:schemeClr val="bg1"/>
                </a:solidFill>
                <a:latin typeface="微软雅黑" pitchFamily="34" charset="-122"/>
                <a:ea typeface="微软雅黑" pitchFamily="34" charset="-122"/>
              </a:rPr>
              <a:t>68.5%</a:t>
            </a:r>
            <a:r>
              <a:rPr lang="zh-CN" altLang="en-US" sz="2000" dirty="0" smtClean="0">
                <a:solidFill>
                  <a:schemeClr val="bg1"/>
                </a:solidFill>
                <a:latin typeface="微软雅黑" pitchFamily="34" charset="-122"/>
                <a:ea typeface="微软雅黑" pitchFamily="34" charset="-122"/>
              </a:rPr>
              <a:t>，云计算服务、微博、电子商务是发展的主要动力。</a:t>
            </a:r>
            <a:endParaRPr lang="en-US" altLang="zh-CN" sz="2000" dirty="0" smtClean="0">
              <a:solidFill>
                <a:schemeClr val="bg1"/>
              </a:solidFill>
              <a:latin typeface="微软雅黑" pitchFamily="34" charset="-122"/>
              <a:ea typeface="微软雅黑" pitchFamily="34" charset="-122"/>
            </a:endParaRPr>
          </a:p>
          <a:p>
            <a:pPr marL="342900" indent="-342900">
              <a:lnSpc>
                <a:spcPct val="150000"/>
              </a:lnSpc>
              <a:buFont typeface="Arial" pitchFamily="34" charset="0"/>
              <a:buChar char="•"/>
            </a:pPr>
            <a:endParaRPr lang="en-US" altLang="zh-CN" sz="2000" dirty="0" smtClean="0">
              <a:solidFill>
                <a:schemeClr val="bg1"/>
              </a:solidFill>
              <a:latin typeface="微软雅黑" pitchFamily="34" charset="-122"/>
              <a:ea typeface="微软雅黑" pitchFamily="34" charset="-122"/>
            </a:endParaRPr>
          </a:p>
          <a:p>
            <a:pPr marL="342900" indent="-342900">
              <a:lnSpc>
                <a:spcPct val="150000"/>
              </a:lnSpc>
              <a:buFont typeface="Arial" pitchFamily="34" charset="0"/>
              <a:buChar char="•"/>
            </a:pPr>
            <a:r>
              <a:rPr lang="zh-CN" altLang="en-US" sz="2000" dirty="0" smtClean="0">
                <a:solidFill>
                  <a:schemeClr val="bg1"/>
                </a:solidFill>
                <a:latin typeface="微软雅黑" pitchFamily="34" charset="-122"/>
                <a:ea typeface="微软雅黑" pitchFamily="34" charset="-122"/>
              </a:rPr>
              <a:t>中国云计算产业已经进入</a:t>
            </a:r>
            <a:r>
              <a:rPr lang="zh-CN" altLang="en-US" sz="2000" b="1" dirty="0" smtClean="0">
                <a:solidFill>
                  <a:srgbClr val="FF0000"/>
                </a:solidFill>
                <a:latin typeface="微软雅黑" pitchFamily="34" charset="-122"/>
                <a:ea typeface="微软雅黑" pitchFamily="34" charset="-122"/>
              </a:rPr>
              <a:t>起飞阶段</a:t>
            </a:r>
            <a:r>
              <a:rPr lang="zh-CN" altLang="en-US" sz="2000" dirty="0" smtClean="0">
                <a:solidFill>
                  <a:schemeClr val="bg1"/>
                </a:solidFill>
                <a:latin typeface="微软雅黑" pitchFamily="34" charset="-122"/>
                <a:ea typeface="微软雅黑" pitchFamily="34" charset="-122"/>
              </a:rPr>
              <a:t>，处于全面大规模爆发的前夜</a:t>
            </a:r>
            <a:endParaRPr lang="en-US" altLang="zh-CN" sz="2000" dirty="0" smtClean="0">
              <a:solidFill>
                <a:schemeClr val="bg1"/>
              </a:solidFill>
              <a:latin typeface="微软雅黑" pitchFamily="34" charset="-122"/>
              <a:ea typeface="微软雅黑" pitchFamily="34" charset="-122"/>
            </a:endParaRPr>
          </a:p>
          <a:p>
            <a:pPr marL="342900" indent="-342900">
              <a:lnSpc>
                <a:spcPct val="150000"/>
              </a:lnSpc>
              <a:buFont typeface="Arial" pitchFamily="34" charset="0"/>
              <a:buChar char="•"/>
            </a:pPr>
            <a:endParaRPr lang="en-US" altLang="zh-CN" sz="2000" dirty="0" smtClean="0">
              <a:solidFill>
                <a:schemeClr val="bg1"/>
              </a:solidFill>
              <a:latin typeface="微软雅黑" pitchFamily="34" charset="-122"/>
              <a:ea typeface="微软雅黑" pitchFamily="34" charset="-122"/>
            </a:endParaRPr>
          </a:p>
          <a:p>
            <a:pPr marL="342900" indent="-342900">
              <a:lnSpc>
                <a:spcPct val="150000"/>
              </a:lnSpc>
              <a:buFont typeface="Arial" pitchFamily="34" charset="0"/>
              <a:buChar char="•"/>
            </a:pPr>
            <a:r>
              <a:rPr lang="zh-CN" altLang="en-US" sz="2000" dirty="0" smtClean="0">
                <a:solidFill>
                  <a:schemeClr val="bg1"/>
                </a:solidFill>
                <a:latin typeface="微软雅黑" pitchFamily="34" charset="-122"/>
                <a:ea typeface="微软雅黑" pitchFamily="34" charset="-122"/>
              </a:rPr>
              <a:t>处于战略高度的云计算，</a:t>
            </a:r>
            <a:r>
              <a:rPr lang="zh-CN" altLang="en-US" sz="2000" b="1" dirty="0" smtClean="0">
                <a:solidFill>
                  <a:srgbClr val="FF0000"/>
                </a:solidFill>
                <a:latin typeface="微软雅黑" pitchFamily="34" charset="-122"/>
                <a:ea typeface="微软雅黑" pitchFamily="34" charset="-122"/>
              </a:rPr>
              <a:t>自主可控</a:t>
            </a:r>
            <a:r>
              <a:rPr lang="zh-CN" altLang="en-US" sz="2000" dirty="0" smtClean="0">
                <a:solidFill>
                  <a:schemeClr val="bg1"/>
                </a:solidFill>
                <a:latin typeface="微软雅黑" pitchFamily="34" charset="-122"/>
                <a:ea typeface="微软雅黑" pitchFamily="34" charset="-122"/>
              </a:rPr>
              <a:t>是关键，中国需要能够自主可控的云计算装备</a:t>
            </a:r>
          </a:p>
        </p:txBody>
      </p:sp>
    </p:spTree>
    <p:extLst>
      <p:ext uri="{BB962C8B-B14F-4D97-AF65-F5344CB8AC3E}">
        <p14:creationId xmlns:p14="http://schemas.microsoft.com/office/powerpoint/2010/main" xmlns="" val="35341568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a:xfrm>
            <a:off x="467544" y="188640"/>
            <a:ext cx="7941568" cy="620688"/>
          </a:xfrm>
          <a:prstGeom prst="rect">
            <a:avLst/>
          </a:prstGeom>
        </p:spPr>
        <p:txBody>
          <a:bodyPr>
            <a:normAutofit/>
          </a:bodyPr>
          <a:lstStyle/>
          <a:p>
            <a:pPr lvl="0" eaLnBrk="0" hangingPunct="0">
              <a:lnSpc>
                <a:spcPct val="100000"/>
              </a:lnSpc>
              <a:buNone/>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云计算需要自主可控</a:t>
            </a:r>
            <a:endParaRPr kumimoji="0" lang="zh-CN" altLang="en-US" sz="2800" b="1" i="0" u="none" strike="noStrike" kern="1200" cap="none" spc="0" normalizeH="0" baseline="0" noProof="0" dirty="0">
              <a:ln w="3175">
                <a:solidFill>
                  <a:schemeClr val="bg1"/>
                </a:solidFill>
              </a:ln>
              <a:solidFill>
                <a:schemeClr val="bg1"/>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sp>
        <p:nvSpPr>
          <p:cNvPr id="29" name="矩形 28"/>
          <p:cNvSpPr/>
          <p:nvPr/>
        </p:nvSpPr>
        <p:spPr bwMode="auto">
          <a:xfrm>
            <a:off x="395288" y="1003300"/>
            <a:ext cx="4968875" cy="5305425"/>
          </a:xfrm>
          <a:prstGeom prst="rect">
            <a:avLst/>
          </a:prstGeom>
          <a:solidFill>
            <a:schemeClr val="tx2">
              <a:lumMod val="75000"/>
            </a:schemeClr>
          </a:solidFill>
          <a:ln w="12700">
            <a:noFill/>
            <a:headEnd/>
            <a:tailEnd/>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36000" tIns="324000" rIns="36000" bIns="216000" anchor="ctr"/>
          <a:lstStyle/>
          <a:p>
            <a:pPr marL="361950" lvl="1" indent="-180975">
              <a:lnSpc>
                <a:spcPct val="110000"/>
              </a:lnSpc>
              <a:spcBef>
                <a:spcPts val="600"/>
              </a:spcBef>
              <a:buClr>
                <a:schemeClr val="accent3"/>
              </a:buClr>
              <a:buSzPct val="75000"/>
              <a:buFont typeface="Wingdings" pitchFamily="2" charset="2"/>
              <a:buChar char="l"/>
              <a:defRPr/>
            </a:pPr>
            <a:endParaRPr lang="zh-CN" altLang="en-US" sz="2000" kern="0" dirty="0">
              <a:solidFill>
                <a:sysClr val="window" lastClr="FFFFFF">
                  <a:lumMod val="95000"/>
                </a:sysClr>
              </a:solidFill>
              <a:latin typeface="微软雅黑" pitchFamily="34" charset="-122"/>
              <a:ea typeface="微软雅黑" pitchFamily="34" charset="-122"/>
            </a:endParaRPr>
          </a:p>
        </p:txBody>
      </p:sp>
      <p:sp>
        <p:nvSpPr>
          <p:cNvPr id="30" name="矩形 19"/>
          <p:cNvSpPr>
            <a:spLocks noChangeArrowheads="1"/>
          </p:cNvSpPr>
          <p:nvPr/>
        </p:nvSpPr>
        <p:spPr bwMode="auto">
          <a:xfrm>
            <a:off x="395288" y="981075"/>
            <a:ext cx="4894262" cy="530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16000" tIns="324000" rIns="216000" bIns="216000" anchor="ctr"/>
          <a:lstStyle/>
          <a:p>
            <a:pPr>
              <a:lnSpc>
                <a:spcPct val="120000"/>
              </a:lnSpc>
              <a:defRPr/>
            </a:pPr>
            <a:endParaRPr lang="zh-CN" dirty="0">
              <a:solidFill>
                <a:schemeClr val="bg1"/>
              </a:solidFill>
              <a:latin typeface="微软雅黑" pitchFamily="34" charset="-122"/>
              <a:ea typeface="微软雅黑" pitchFamily="34" charset="-122"/>
            </a:endParaRPr>
          </a:p>
          <a:p>
            <a:pPr marL="342900" indent="-342900">
              <a:lnSpc>
                <a:spcPct val="120000"/>
              </a:lnSpc>
              <a:defRPr/>
            </a:pPr>
            <a:r>
              <a:rPr lang="zh-CN" altLang="en-US" sz="2400" b="1" dirty="0" smtClean="0">
                <a:solidFill>
                  <a:srgbClr val="FFFF00"/>
                </a:solidFill>
                <a:latin typeface="微软雅黑" pitchFamily="34" charset="-122"/>
                <a:ea typeface="微软雅黑" pitchFamily="34" charset="-122"/>
              </a:rPr>
              <a:t>自主可控，保障国家信息安全</a:t>
            </a:r>
            <a:endParaRPr lang="en-US" altLang="zh-CN" sz="2400" b="1" dirty="0">
              <a:solidFill>
                <a:srgbClr val="FFFF00"/>
              </a:solidFill>
              <a:latin typeface="微软雅黑" pitchFamily="34" charset="-122"/>
              <a:ea typeface="微软雅黑" pitchFamily="34" charset="-122"/>
            </a:endParaRPr>
          </a:p>
          <a:p>
            <a:pPr marL="342900" indent="-342900">
              <a:lnSpc>
                <a:spcPct val="120000"/>
              </a:lnSpc>
              <a:buFont typeface="Wingdings" pitchFamily="2" charset="2"/>
              <a:buChar char="l"/>
              <a:defRPr/>
            </a:pPr>
            <a:r>
              <a:rPr lang="zh-CN" altLang="zh-CN" sz="2400" dirty="0" smtClean="0">
                <a:solidFill>
                  <a:schemeClr val="bg1"/>
                </a:solidFill>
                <a:latin typeface="微软雅黑" pitchFamily="34" charset="-122"/>
                <a:ea typeface="微软雅黑" pitchFamily="34" charset="-122"/>
              </a:rPr>
              <a:t>云计算，作为平台，同时支撑着</a:t>
            </a:r>
            <a:r>
              <a:rPr lang="zh-CN" altLang="en-US" sz="2400" dirty="0" smtClean="0">
                <a:solidFill>
                  <a:schemeClr val="bg1"/>
                </a:solidFill>
                <a:latin typeface="微软雅黑" pitchFamily="34" charset="-122"/>
                <a:ea typeface="微软雅黑" pitchFamily="34" charset="-122"/>
              </a:rPr>
              <a:t>大量</a:t>
            </a:r>
            <a:r>
              <a:rPr lang="zh-CN" altLang="zh-CN" sz="2400" dirty="0" smtClean="0">
                <a:solidFill>
                  <a:schemeClr val="bg1"/>
                </a:solidFill>
                <a:latin typeface="微软雅黑" pitchFamily="34" charset="-122"/>
                <a:ea typeface="微软雅黑" pitchFamily="34" charset="-122"/>
              </a:rPr>
              <a:t>的应用，一旦平台崩溃，影响面非常广泛</a:t>
            </a:r>
            <a:r>
              <a:rPr lang="zh-CN" altLang="en-US" sz="2400" dirty="0" smtClean="0">
                <a:solidFill>
                  <a:schemeClr val="bg1"/>
                </a:solidFill>
                <a:latin typeface="微软雅黑" pitchFamily="34" charset="-122"/>
                <a:ea typeface="微软雅黑" pitchFamily="34" charset="-122"/>
              </a:rPr>
              <a:t>。</a:t>
            </a:r>
            <a:endParaRPr lang="en-US" altLang="zh-CN" sz="2400" dirty="0" smtClean="0">
              <a:solidFill>
                <a:schemeClr val="bg1"/>
              </a:solidFill>
              <a:latin typeface="微软雅黑" pitchFamily="34" charset="-122"/>
              <a:ea typeface="微软雅黑" pitchFamily="34" charset="-122"/>
            </a:endParaRPr>
          </a:p>
          <a:p>
            <a:pPr marL="342900" indent="-342900">
              <a:lnSpc>
                <a:spcPct val="120000"/>
              </a:lnSpc>
              <a:buFont typeface="Wingdings" pitchFamily="2" charset="2"/>
              <a:buChar char="l"/>
              <a:defRPr/>
            </a:pPr>
            <a:r>
              <a:rPr lang="zh-CN" altLang="en-US" sz="2400" dirty="0" smtClean="0">
                <a:solidFill>
                  <a:schemeClr val="bg1"/>
                </a:solidFill>
                <a:latin typeface="微软雅黑" pitchFamily="34" charset="-122"/>
                <a:ea typeface="微软雅黑" pitchFamily="34" charset="-122"/>
              </a:rPr>
              <a:t>信息是信息化国家的核心竞争力，信息安全是国家的核心利益。</a:t>
            </a:r>
            <a:endParaRPr lang="en-US" altLang="zh-CN" sz="2400" dirty="0" smtClean="0">
              <a:solidFill>
                <a:schemeClr val="bg1"/>
              </a:solidFill>
              <a:latin typeface="微软雅黑" pitchFamily="34" charset="-122"/>
              <a:ea typeface="微软雅黑" pitchFamily="34" charset="-122"/>
            </a:endParaRPr>
          </a:p>
          <a:p>
            <a:pPr marL="342900" indent="-342900">
              <a:lnSpc>
                <a:spcPct val="120000"/>
              </a:lnSpc>
              <a:buFont typeface="Wingdings" pitchFamily="2" charset="2"/>
              <a:buChar char="l"/>
              <a:defRPr/>
            </a:pPr>
            <a:r>
              <a:rPr lang="zh-CN" altLang="zh-CN" sz="2400" dirty="0" smtClean="0">
                <a:solidFill>
                  <a:schemeClr val="bg1"/>
                </a:solidFill>
                <a:latin typeface="微软雅黑" pitchFamily="34" charset="-122"/>
                <a:ea typeface="微软雅黑" pitchFamily="34" charset="-122"/>
              </a:rPr>
              <a:t>境外</a:t>
            </a:r>
            <a:r>
              <a:rPr lang="zh-CN" altLang="zh-CN" sz="2400" dirty="0">
                <a:solidFill>
                  <a:schemeClr val="bg1"/>
                </a:solidFill>
                <a:latin typeface="微软雅黑" pitchFamily="34" charset="-122"/>
                <a:ea typeface="微软雅黑" pitchFamily="34" charset="-122"/>
              </a:rPr>
              <a:t>云</a:t>
            </a:r>
            <a:r>
              <a:rPr lang="zh-CN" altLang="en-US" sz="2400" dirty="0">
                <a:solidFill>
                  <a:schemeClr val="bg1"/>
                </a:solidFill>
                <a:latin typeface="微软雅黑" pitchFamily="34" charset="-122"/>
                <a:ea typeface="微软雅黑" pitchFamily="34" charset="-122"/>
              </a:rPr>
              <a:t>计算方案</a:t>
            </a:r>
            <a:r>
              <a:rPr lang="zh-CN" altLang="zh-CN" sz="2400" dirty="0">
                <a:solidFill>
                  <a:schemeClr val="bg1"/>
                </a:solidFill>
                <a:latin typeface="微软雅黑" pitchFamily="34" charset="-122"/>
                <a:ea typeface="微软雅黑" pitchFamily="34" charset="-122"/>
              </a:rPr>
              <a:t>，</a:t>
            </a:r>
            <a:r>
              <a:rPr lang="zh-CN" altLang="en-US" sz="2400" dirty="0">
                <a:solidFill>
                  <a:schemeClr val="bg1"/>
                </a:solidFill>
                <a:latin typeface="微软雅黑" pitchFamily="34" charset="-122"/>
                <a:ea typeface="微软雅黑" pitchFamily="34" charset="-122"/>
              </a:rPr>
              <a:t>往往隐含着网络封锁和信息过滤问题，信息</a:t>
            </a:r>
            <a:r>
              <a:rPr lang="zh-CN" altLang="zh-CN" sz="2400" dirty="0">
                <a:solidFill>
                  <a:schemeClr val="bg1"/>
                </a:solidFill>
                <a:latin typeface="微软雅黑" pitchFamily="34" charset="-122"/>
                <a:ea typeface="微软雅黑" pitchFamily="34" charset="-122"/>
              </a:rPr>
              <a:t>安全问题尤为突出。</a:t>
            </a:r>
            <a:endParaRPr lang="zh-CN" sz="2400" dirty="0">
              <a:solidFill>
                <a:schemeClr val="bg1"/>
              </a:solidFill>
              <a:latin typeface="微软雅黑" pitchFamily="34" charset="-122"/>
              <a:ea typeface="微软雅黑" pitchFamily="34" charset="-122"/>
            </a:endParaRPr>
          </a:p>
        </p:txBody>
      </p:sp>
      <p:pic>
        <p:nvPicPr>
          <p:cNvPr id="31" name="Picture 5" descr="秘密机构"/>
          <p:cNvPicPr>
            <a:picLocks noChangeAspect="1" noChangeArrowheads="1"/>
          </p:cNvPicPr>
          <p:nvPr/>
        </p:nvPicPr>
        <p:blipFill>
          <a:blip r:embed="rId2" cstate="print"/>
          <a:srcRect/>
          <a:stretch>
            <a:fillRect/>
          </a:stretch>
        </p:blipFill>
        <p:spPr bwMode="auto">
          <a:xfrm>
            <a:off x="5651500" y="3789363"/>
            <a:ext cx="3168650" cy="2733675"/>
          </a:xfrm>
          <a:prstGeom prst="rect">
            <a:avLst/>
          </a:prstGeom>
          <a:noFill/>
          <a:ln w="9525">
            <a:noFill/>
            <a:miter lim="800000"/>
            <a:headEnd/>
            <a:tailEnd/>
          </a:ln>
        </p:spPr>
      </p:pic>
      <p:pic>
        <p:nvPicPr>
          <p:cNvPr id="32" name="Picture 4" descr="冰灾"/>
          <p:cNvPicPr>
            <a:picLocks noChangeAspect="1" noChangeArrowheads="1"/>
          </p:cNvPicPr>
          <p:nvPr/>
        </p:nvPicPr>
        <p:blipFill>
          <a:blip r:embed="rId3" cstate="print"/>
          <a:srcRect/>
          <a:stretch>
            <a:fillRect/>
          </a:stretch>
        </p:blipFill>
        <p:spPr bwMode="auto">
          <a:xfrm>
            <a:off x="5651500" y="1003300"/>
            <a:ext cx="3121025" cy="2713038"/>
          </a:xfrm>
          <a:prstGeom prst="rect">
            <a:avLst/>
          </a:prstGeom>
          <a:noFill/>
          <a:ln w="9525">
            <a:noFill/>
            <a:miter lim="800000"/>
            <a:headEnd/>
            <a:tailEnd/>
          </a:ln>
        </p:spPr>
      </p:pic>
    </p:spTree>
    <p:extLst>
      <p:ext uri="{BB962C8B-B14F-4D97-AF65-F5344CB8AC3E}">
        <p14:creationId xmlns:p14="http://schemas.microsoft.com/office/powerpoint/2010/main" xmlns="" val="844907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smtClean="0">
                <a:solidFill>
                  <a:schemeClr val="bg1"/>
                </a:solidFill>
                <a:effectLst>
                  <a:outerShdw blurRad="38100" dist="38100" dir="2700000" algn="tl">
                    <a:srgbClr val="000000">
                      <a:alpha val="43137"/>
                    </a:srgbClr>
                  </a:outerShdw>
                </a:effectLst>
              </a:rPr>
              <a:t>云计算面向应用和服务</a:t>
            </a:r>
            <a:r>
              <a:rPr lang="zh-CN" altLang="en-US" dirty="0">
                <a:solidFill>
                  <a:schemeClr val="bg1"/>
                </a:solidFill>
                <a:effectLst>
                  <a:outerShdw blurRad="38100" dist="38100" dir="2700000" algn="tl">
                    <a:srgbClr val="000000">
                      <a:alpha val="43137"/>
                    </a:srgbClr>
                  </a:outerShdw>
                </a:effectLst>
              </a:rPr>
              <a:t>，数据中心是</a:t>
            </a:r>
            <a:r>
              <a:rPr lang="zh-CN" altLang="en-US" dirty="0" smtClean="0">
                <a:solidFill>
                  <a:schemeClr val="bg1"/>
                </a:solidFill>
                <a:effectLst>
                  <a:outerShdw blurRad="38100" dist="38100" dir="2700000" algn="tl">
                    <a:srgbClr val="000000">
                      <a:alpha val="43137"/>
                    </a:srgbClr>
                  </a:outerShdw>
                </a:effectLst>
              </a:rPr>
              <a:t>基础</a:t>
            </a:r>
            <a:endParaRPr lang="zh-CN" altLang="en-US" dirty="0">
              <a:solidFill>
                <a:schemeClr val="bg1"/>
              </a:solidFill>
              <a:effectLst>
                <a:outerShdw blurRad="38100" dist="38100" dir="2700000" algn="tl">
                  <a:srgbClr val="000000">
                    <a:alpha val="43137"/>
                  </a:srgbClr>
                </a:outerShdw>
              </a:effectLst>
            </a:endParaRPr>
          </a:p>
        </p:txBody>
      </p:sp>
      <p:sp>
        <p:nvSpPr>
          <p:cNvPr id="52" name="云形 3"/>
          <p:cNvSpPr>
            <a:spLocks noChangeArrowheads="1"/>
          </p:cNvSpPr>
          <p:nvPr/>
        </p:nvSpPr>
        <p:spPr bwMode="auto">
          <a:xfrm>
            <a:off x="0" y="1846263"/>
            <a:ext cx="9144000" cy="5011737"/>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4 w 43200"/>
              <a:gd name="T13" fmla="*/ 6536 h 43200"/>
              <a:gd name="T14" fmla="*/ 34174 w 43200"/>
              <a:gd name="T15" fmla="*/ 34673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zh-CN" altLang="zh-CN" sz="1400" b="1">
              <a:solidFill>
                <a:srgbClr val="000000"/>
              </a:solidFill>
            </a:endParaRPr>
          </a:p>
        </p:txBody>
      </p:sp>
      <p:sp>
        <p:nvSpPr>
          <p:cNvPr id="53" name="圆角矩形 52"/>
          <p:cNvSpPr/>
          <p:nvPr/>
        </p:nvSpPr>
        <p:spPr>
          <a:xfrm>
            <a:off x="2374851" y="4616542"/>
            <a:ext cx="5436096" cy="1908802"/>
          </a:xfrm>
          <a:prstGeom prst="roundRect">
            <a:avLst/>
          </a:prstGeom>
        </p:spPr>
        <p:style>
          <a:lnRef idx="0">
            <a:schemeClr val="accent6"/>
          </a:lnRef>
          <a:fillRef idx="3">
            <a:schemeClr val="accent6"/>
          </a:fillRef>
          <a:effectRef idx="3">
            <a:schemeClr val="accent6"/>
          </a:effectRef>
          <a:fontRef idx="minor">
            <a:schemeClr val="lt1"/>
          </a:fontRef>
        </p:style>
        <p:txBody>
          <a:bodyPr/>
          <a:lstStyle/>
          <a:p>
            <a:pPr algn="ctr">
              <a:defRPr/>
            </a:pPr>
            <a:r>
              <a:rPr lang="zh-CN" altLang="en-US" sz="2000" b="1" dirty="0">
                <a:solidFill>
                  <a:schemeClr val="bg1"/>
                </a:solidFill>
              </a:rPr>
              <a:t>云数据</a:t>
            </a:r>
            <a:r>
              <a:rPr lang="zh-CN" altLang="en-US" sz="2000" b="1" dirty="0" smtClean="0">
                <a:solidFill>
                  <a:schemeClr val="bg1"/>
                </a:solidFill>
              </a:rPr>
              <a:t>中心</a:t>
            </a:r>
            <a:endParaRPr lang="zh-CN" altLang="en-US" sz="2000" b="1" dirty="0">
              <a:solidFill>
                <a:schemeClr val="bg1"/>
              </a:solidFill>
            </a:endParaRPr>
          </a:p>
        </p:txBody>
      </p:sp>
      <p:sp>
        <p:nvSpPr>
          <p:cNvPr id="54" name="圆角矩形 53"/>
          <p:cNvSpPr/>
          <p:nvPr/>
        </p:nvSpPr>
        <p:spPr>
          <a:xfrm>
            <a:off x="2714710" y="5889077"/>
            <a:ext cx="2363810" cy="545372"/>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b="1" dirty="0">
                <a:solidFill>
                  <a:schemeClr val="tx1"/>
                </a:solidFill>
              </a:rPr>
              <a:t>硬件</a:t>
            </a:r>
            <a:r>
              <a:rPr lang="zh-CN" altLang="en-US" b="1" dirty="0" smtClean="0">
                <a:solidFill>
                  <a:schemeClr val="tx1"/>
                </a:solidFill>
              </a:rPr>
              <a:t>设备</a:t>
            </a:r>
            <a:endParaRPr lang="zh-CN" altLang="en-US" b="1" dirty="0">
              <a:solidFill>
                <a:schemeClr val="tx1"/>
              </a:solidFill>
            </a:endParaRPr>
          </a:p>
        </p:txBody>
      </p:sp>
      <p:sp>
        <p:nvSpPr>
          <p:cNvPr id="55" name="圆角矩形 54"/>
          <p:cNvSpPr/>
          <p:nvPr/>
        </p:nvSpPr>
        <p:spPr>
          <a:xfrm>
            <a:off x="5267625" y="5889077"/>
            <a:ext cx="2363810" cy="545372"/>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b="1" dirty="0">
                <a:solidFill>
                  <a:schemeClr val="bg1"/>
                </a:solidFill>
              </a:rPr>
              <a:t>基础</a:t>
            </a:r>
            <a:r>
              <a:rPr lang="zh-CN" altLang="en-US" b="1" dirty="0" smtClean="0">
                <a:solidFill>
                  <a:schemeClr val="bg1"/>
                </a:solidFill>
              </a:rPr>
              <a:t>软件</a:t>
            </a:r>
            <a:endParaRPr lang="zh-CN" altLang="en-US" b="1" dirty="0">
              <a:solidFill>
                <a:schemeClr val="bg1"/>
              </a:solidFill>
            </a:endParaRPr>
          </a:p>
        </p:txBody>
      </p:sp>
      <p:sp>
        <p:nvSpPr>
          <p:cNvPr id="56" name="圆角矩形 55"/>
          <p:cNvSpPr/>
          <p:nvPr/>
        </p:nvSpPr>
        <p:spPr>
          <a:xfrm>
            <a:off x="2374851" y="3795411"/>
            <a:ext cx="2544948" cy="727163"/>
          </a:xfrm>
          <a:prstGeom prst="roundRect">
            <a:avLst/>
          </a:prstGeom>
          <a:gradFill>
            <a:gsLst>
              <a:gs pos="99000">
                <a:srgbClr val="00B050"/>
              </a:gs>
              <a:gs pos="100000">
                <a:schemeClr val="accent6">
                  <a:shade val="93000"/>
                  <a:satMod val="130000"/>
                </a:schemeClr>
              </a:gs>
              <a:gs pos="100000">
                <a:schemeClr val="accent6">
                  <a:shade val="94000"/>
                  <a:satMod val="13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CN" sz="2000" b="1" dirty="0" err="1" smtClean="0">
                <a:solidFill>
                  <a:schemeClr val="tx1"/>
                </a:solidFill>
              </a:rPr>
              <a:t>IaaS</a:t>
            </a:r>
            <a:r>
              <a:rPr lang="zh-CN" altLang="en-US" sz="2000" b="1" dirty="0" smtClean="0">
                <a:solidFill>
                  <a:schemeClr val="tx1"/>
                </a:solidFill>
              </a:rPr>
              <a:t>服务</a:t>
            </a:r>
            <a:endParaRPr lang="zh-CN" altLang="en-US" sz="2000" b="1" dirty="0">
              <a:solidFill>
                <a:schemeClr val="tx1"/>
              </a:solidFill>
            </a:endParaRPr>
          </a:p>
        </p:txBody>
      </p:sp>
      <p:sp>
        <p:nvSpPr>
          <p:cNvPr id="57" name="圆角矩形 56"/>
          <p:cNvSpPr/>
          <p:nvPr/>
        </p:nvSpPr>
        <p:spPr>
          <a:xfrm>
            <a:off x="3549651" y="2980426"/>
            <a:ext cx="2544948" cy="727163"/>
          </a:xfrm>
          <a:prstGeom prst="roundRect">
            <a:avLst/>
          </a:prstGeom>
          <a:gradFill>
            <a:gsLst>
              <a:gs pos="100000">
                <a:srgbClr val="00B0F0"/>
              </a:gs>
              <a:gs pos="100000">
                <a:srgbClr val="00B050"/>
              </a:gs>
              <a:gs pos="100000">
                <a:schemeClr val="accent4">
                  <a:shade val="94000"/>
                  <a:satMod val="135000"/>
                </a:schemeClr>
              </a:gs>
            </a:gsLst>
          </a:gradFill>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altLang="zh-CN" sz="2000" b="1" dirty="0" err="1" smtClean="0">
                <a:solidFill>
                  <a:schemeClr val="tx1"/>
                </a:solidFill>
              </a:rPr>
              <a:t>PaaS</a:t>
            </a:r>
            <a:r>
              <a:rPr lang="zh-CN" altLang="en-US" sz="2000" b="1" dirty="0" smtClean="0">
                <a:solidFill>
                  <a:schemeClr val="tx1"/>
                </a:solidFill>
              </a:rPr>
              <a:t>服务</a:t>
            </a:r>
            <a:endParaRPr lang="zh-CN" altLang="en-US" sz="2000" b="1" dirty="0">
              <a:solidFill>
                <a:schemeClr val="tx1"/>
              </a:solidFill>
            </a:endParaRPr>
          </a:p>
        </p:txBody>
      </p:sp>
      <p:sp>
        <p:nvSpPr>
          <p:cNvPr id="58" name="圆角矩形 57"/>
          <p:cNvSpPr/>
          <p:nvPr/>
        </p:nvSpPr>
        <p:spPr>
          <a:xfrm>
            <a:off x="5177056" y="2162367"/>
            <a:ext cx="2544948" cy="727163"/>
          </a:xfrm>
          <a:prstGeom prst="roundRect">
            <a:avLst/>
          </a:prstGeom>
          <a:gradFill>
            <a:gsLst>
              <a:gs pos="100000">
                <a:schemeClr val="bg2">
                  <a:lumMod val="75000"/>
                </a:schemeClr>
              </a:gs>
              <a:gs pos="10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CN" sz="2000" b="1" dirty="0" err="1" smtClean="0">
                <a:solidFill>
                  <a:schemeClr val="tx1"/>
                </a:solidFill>
              </a:rPr>
              <a:t>SaaS</a:t>
            </a:r>
            <a:r>
              <a:rPr lang="zh-CN" altLang="en-US" sz="2000" b="1" dirty="0" smtClean="0">
                <a:solidFill>
                  <a:schemeClr val="tx1"/>
                </a:solidFill>
              </a:rPr>
              <a:t>应用服务</a:t>
            </a:r>
            <a:endParaRPr lang="zh-CN" altLang="en-US" sz="2000" b="1" dirty="0">
              <a:solidFill>
                <a:schemeClr val="tx1"/>
              </a:solidFill>
            </a:endParaRPr>
          </a:p>
        </p:txBody>
      </p:sp>
      <p:sp>
        <p:nvSpPr>
          <p:cNvPr id="59" name="上箭头 58"/>
          <p:cNvSpPr/>
          <p:nvPr/>
        </p:nvSpPr>
        <p:spPr bwMode="auto">
          <a:xfrm>
            <a:off x="4247059" y="3522725"/>
            <a:ext cx="576064" cy="454477"/>
          </a:xfrm>
          <a:prstGeom prst="upArrow">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450000" tIns="406800" rIns="450000" bIns="406800"/>
          <a:lstStyle/>
          <a:p>
            <a:pPr indent="536575" algn="ctr">
              <a:lnSpc>
                <a:spcPct val="110000"/>
              </a:lnSpc>
              <a:spcBef>
                <a:spcPts val="600"/>
              </a:spcBef>
              <a:spcAft>
                <a:spcPts val="600"/>
              </a:spcAft>
              <a:defRPr/>
            </a:pPr>
            <a:endParaRPr lang="zh-CN" altLang="en-US" dirty="0">
              <a:solidFill>
                <a:schemeClr val="bg1"/>
              </a:solidFill>
              <a:latin typeface="+mj-ea"/>
              <a:ea typeface="+mj-ea"/>
            </a:endParaRPr>
          </a:p>
        </p:txBody>
      </p:sp>
      <p:sp>
        <p:nvSpPr>
          <p:cNvPr id="60" name="上箭头 59"/>
          <p:cNvSpPr/>
          <p:nvPr/>
        </p:nvSpPr>
        <p:spPr bwMode="auto">
          <a:xfrm>
            <a:off x="5543203" y="2707740"/>
            <a:ext cx="576064" cy="454477"/>
          </a:xfrm>
          <a:prstGeom prst="upArrow">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450000" tIns="406800" rIns="450000" bIns="406800"/>
          <a:lstStyle/>
          <a:p>
            <a:pPr indent="536575" algn="ctr">
              <a:lnSpc>
                <a:spcPct val="110000"/>
              </a:lnSpc>
              <a:spcBef>
                <a:spcPts val="600"/>
              </a:spcBef>
              <a:spcAft>
                <a:spcPts val="600"/>
              </a:spcAft>
              <a:defRPr/>
            </a:pPr>
            <a:endParaRPr lang="zh-CN" altLang="en-US" dirty="0">
              <a:solidFill>
                <a:schemeClr val="bg1"/>
              </a:solidFill>
              <a:latin typeface="+mj-ea"/>
              <a:ea typeface="+mj-ea"/>
            </a:endParaRPr>
          </a:p>
        </p:txBody>
      </p:sp>
      <p:sp>
        <p:nvSpPr>
          <p:cNvPr id="61" name="上箭头 60"/>
          <p:cNvSpPr/>
          <p:nvPr/>
        </p:nvSpPr>
        <p:spPr bwMode="auto">
          <a:xfrm>
            <a:off x="5543203" y="3522725"/>
            <a:ext cx="576064" cy="1181640"/>
          </a:xfrm>
          <a:prstGeom prst="upArrow">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450000" tIns="406800" rIns="450000" bIns="406800"/>
          <a:lstStyle/>
          <a:p>
            <a:pPr indent="536575" algn="ctr">
              <a:lnSpc>
                <a:spcPct val="110000"/>
              </a:lnSpc>
              <a:spcBef>
                <a:spcPts val="600"/>
              </a:spcBef>
              <a:spcAft>
                <a:spcPts val="600"/>
              </a:spcAft>
              <a:defRPr/>
            </a:pPr>
            <a:endParaRPr lang="zh-CN" altLang="en-US" dirty="0">
              <a:solidFill>
                <a:schemeClr val="bg1"/>
              </a:solidFill>
              <a:latin typeface="+mj-ea"/>
              <a:ea typeface="+mj-ea"/>
            </a:endParaRPr>
          </a:p>
        </p:txBody>
      </p:sp>
      <p:sp>
        <p:nvSpPr>
          <p:cNvPr id="62" name="上箭头 61"/>
          <p:cNvSpPr/>
          <p:nvPr/>
        </p:nvSpPr>
        <p:spPr bwMode="auto">
          <a:xfrm>
            <a:off x="7055371" y="2613772"/>
            <a:ext cx="576064" cy="2090593"/>
          </a:xfrm>
          <a:prstGeom prst="upArrow">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450000" tIns="406800" rIns="450000" bIns="406800"/>
          <a:lstStyle/>
          <a:p>
            <a:pPr indent="536575" algn="ctr">
              <a:lnSpc>
                <a:spcPct val="110000"/>
              </a:lnSpc>
              <a:spcBef>
                <a:spcPts val="600"/>
              </a:spcBef>
              <a:spcAft>
                <a:spcPts val="600"/>
              </a:spcAft>
              <a:defRPr/>
            </a:pPr>
            <a:endParaRPr lang="zh-CN" altLang="en-US" dirty="0">
              <a:solidFill>
                <a:schemeClr val="bg1"/>
              </a:solidFill>
              <a:latin typeface="+mj-ea"/>
              <a:ea typeface="+mj-ea"/>
            </a:endParaRPr>
          </a:p>
        </p:txBody>
      </p:sp>
      <p:sp>
        <p:nvSpPr>
          <p:cNvPr id="63" name="右箭头 62"/>
          <p:cNvSpPr/>
          <p:nvPr/>
        </p:nvSpPr>
        <p:spPr bwMode="auto">
          <a:xfrm>
            <a:off x="2734891" y="2162367"/>
            <a:ext cx="2526878" cy="727163"/>
          </a:xfrm>
          <a:prstGeom prst="rightArrow">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450000" tIns="406800" rIns="450000" bIns="406800"/>
          <a:lstStyle/>
          <a:p>
            <a:pPr indent="536575" algn="ctr">
              <a:lnSpc>
                <a:spcPct val="110000"/>
              </a:lnSpc>
              <a:spcBef>
                <a:spcPts val="600"/>
              </a:spcBef>
              <a:spcAft>
                <a:spcPts val="600"/>
              </a:spcAft>
              <a:defRPr/>
            </a:pPr>
            <a:endParaRPr lang="zh-CN" altLang="en-US" dirty="0">
              <a:solidFill>
                <a:schemeClr val="bg1"/>
              </a:solidFill>
              <a:latin typeface="+mj-ea"/>
              <a:ea typeface="+mj-ea"/>
            </a:endParaRPr>
          </a:p>
        </p:txBody>
      </p:sp>
      <p:sp>
        <p:nvSpPr>
          <p:cNvPr id="64" name="上箭头 63"/>
          <p:cNvSpPr/>
          <p:nvPr/>
        </p:nvSpPr>
        <p:spPr bwMode="auto">
          <a:xfrm>
            <a:off x="2699792" y="2389606"/>
            <a:ext cx="576064" cy="1405805"/>
          </a:xfrm>
          <a:prstGeom prst="upArrow">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450000" tIns="406800" rIns="450000" bIns="406800"/>
          <a:lstStyle/>
          <a:p>
            <a:pPr indent="536575" algn="ctr">
              <a:lnSpc>
                <a:spcPct val="110000"/>
              </a:lnSpc>
              <a:spcBef>
                <a:spcPts val="600"/>
              </a:spcBef>
              <a:spcAft>
                <a:spcPts val="600"/>
              </a:spcAft>
              <a:defRPr/>
            </a:pPr>
            <a:endParaRPr lang="zh-CN" altLang="en-US" dirty="0">
              <a:solidFill>
                <a:schemeClr val="bg1"/>
              </a:solidFill>
              <a:latin typeface="+mj-ea"/>
              <a:ea typeface="+mj-ea"/>
            </a:endParaRPr>
          </a:p>
        </p:txBody>
      </p:sp>
      <p:sp>
        <p:nvSpPr>
          <p:cNvPr id="65" name="上箭头 64"/>
          <p:cNvSpPr/>
          <p:nvPr/>
        </p:nvSpPr>
        <p:spPr bwMode="auto">
          <a:xfrm>
            <a:off x="4247059" y="4252960"/>
            <a:ext cx="576064" cy="454477"/>
          </a:xfrm>
          <a:prstGeom prst="upArrow">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450000" tIns="406800" rIns="450000" bIns="406800"/>
          <a:lstStyle/>
          <a:p>
            <a:pPr indent="536575" algn="ctr">
              <a:lnSpc>
                <a:spcPct val="110000"/>
              </a:lnSpc>
              <a:spcBef>
                <a:spcPts val="600"/>
              </a:spcBef>
              <a:spcAft>
                <a:spcPts val="600"/>
              </a:spcAft>
              <a:defRPr/>
            </a:pPr>
            <a:endParaRPr lang="zh-CN" altLang="en-US" dirty="0">
              <a:solidFill>
                <a:schemeClr val="bg1"/>
              </a:solidFill>
              <a:latin typeface="+mj-ea"/>
              <a:ea typeface="+mj-ea"/>
            </a:endParaRPr>
          </a:p>
        </p:txBody>
      </p:sp>
      <p:sp>
        <p:nvSpPr>
          <p:cNvPr id="66" name="圆角矩形 65"/>
          <p:cNvSpPr/>
          <p:nvPr/>
        </p:nvSpPr>
        <p:spPr>
          <a:xfrm>
            <a:off x="5759226" y="980728"/>
            <a:ext cx="1956067" cy="692929"/>
          </a:xfrm>
          <a:prstGeom prst="roundRect">
            <a:avLst/>
          </a:prstGeom>
          <a:gradFill>
            <a:gsLst>
              <a:gs pos="100000">
                <a:schemeClr val="tx2">
                  <a:lumMod val="40000"/>
                  <a:lumOff val="60000"/>
                </a:schemeClr>
              </a:gs>
              <a:gs pos="10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zh-CN" altLang="en-US" sz="2000" b="1">
                <a:solidFill>
                  <a:schemeClr val="tx1"/>
                </a:solidFill>
              </a:rPr>
              <a:t>个人用户</a:t>
            </a:r>
          </a:p>
        </p:txBody>
      </p:sp>
      <p:sp>
        <p:nvSpPr>
          <p:cNvPr id="67" name="圆角矩形 66"/>
          <p:cNvSpPr/>
          <p:nvPr/>
        </p:nvSpPr>
        <p:spPr>
          <a:xfrm>
            <a:off x="3094931" y="980728"/>
            <a:ext cx="1956067" cy="692929"/>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zh-CN" altLang="en-US" sz="2000" b="1">
                <a:solidFill>
                  <a:schemeClr val="tx1"/>
                </a:solidFill>
              </a:rPr>
              <a:t>企业用户</a:t>
            </a:r>
          </a:p>
        </p:txBody>
      </p:sp>
      <p:cxnSp>
        <p:nvCxnSpPr>
          <p:cNvPr id="68" name="直接箭头连接符 67"/>
          <p:cNvCxnSpPr/>
          <p:nvPr/>
        </p:nvCxnSpPr>
        <p:spPr bwMode="auto">
          <a:xfrm flipV="1">
            <a:off x="6737350" y="1525588"/>
            <a:ext cx="0" cy="641350"/>
          </a:xfrm>
          <a:prstGeom prst="straightConnector1">
            <a:avLst/>
          </a:prstGeom>
          <a:solidFill>
            <a:schemeClr val="accent1"/>
          </a:solidFill>
          <a:ln w="101600" cap="flat" cmpd="sng" algn="ctr">
            <a:solidFill>
              <a:srgbClr val="B4DE86"/>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69" name="直接箭头连接符 68"/>
          <p:cNvCxnSpPr/>
          <p:nvPr/>
        </p:nvCxnSpPr>
        <p:spPr bwMode="auto">
          <a:xfrm flipH="1" flipV="1">
            <a:off x="4073525" y="1673225"/>
            <a:ext cx="749300" cy="1306513"/>
          </a:xfrm>
          <a:prstGeom prst="straightConnector1">
            <a:avLst/>
          </a:prstGeom>
          <a:solidFill>
            <a:schemeClr val="accent1"/>
          </a:solidFill>
          <a:ln w="101600" cap="flat" cmpd="sng" algn="ctr">
            <a:solidFill>
              <a:srgbClr val="FFFF66"/>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70" name="直接箭头连接符 69"/>
          <p:cNvCxnSpPr/>
          <p:nvPr/>
        </p:nvCxnSpPr>
        <p:spPr bwMode="auto">
          <a:xfrm flipV="1">
            <a:off x="3648075" y="1673225"/>
            <a:ext cx="425450" cy="2122488"/>
          </a:xfrm>
          <a:prstGeom prst="straightConnector1">
            <a:avLst/>
          </a:prstGeom>
          <a:solidFill>
            <a:schemeClr val="accent1"/>
          </a:solidFill>
          <a:ln w="101600" cap="flat" cmpd="sng" algn="ctr">
            <a:solidFill>
              <a:srgbClr val="FFFF66"/>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71" name="直接箭头连接符 70"/>
          <p:cNvCxnSpPr/>
          <p:nvPr/>
        </p:nvCxnSpPr>
        <p:spPr bwMode="auto">
          <a:xfrm flipH="1" flipV="1">
            <a:off x="4073525" y="1673225"/>
            <a:ext cx="2376488" cy="488950"/>
          </a:xfrm>
          <a:prstGeom prst="straightConnector1">
            <a:avLst/>
          </a:prstGeom>
          <a:solidFill>
            <a:schemeClr val="accent1"/>
          </a:solidFill>
          <a:ln w="101600" cap="flat" cmpd="sng" algn="ctr">
            <a:solidFill>
              <a:srgbClr val="FFFF66"/>
            </a:solidFill>
            <a:prstDash val="solid"/>
            <a:round/>
            <a:headEnd type="none" w="med" len="med"/>
            <a:tailEnd type="triangle"/>
          </a:ln>
          <a:effectLst>
            <a:outerShdw dist="17961" dir="2700000" algn="ctr" rotWithShape="0">
              <a:schemeClr val="tx1">
                <a:gamma/>
                <a:shade val="60000"/>
                <a:invGamma/>
              </a:schemeClr>
            </a:outerShdw>
          </a:effectLst>
        </p:spPr>
      </p:cxnSp>
      <p:sp>
        <p:nvSpPr>
          <p:cNvPr id="72" name="圆角矩形 71"/>
          <p:cNvSpPr/>
          <p:nvPr/>
        </p:nvSpPr>
        <p:spPr>
          <a:xfrm>
            <a:off x="2714710" y="5174033"/>
            <a:ext cx="4902346" cy="624148"/>
          </a:xfrm>
          <a:prstGeom prst="roundRect">
            <a:avLst/>
          </a:prstGeom>
          <a:gradFill>
            <a:gsLst>
              <a:gs pos="100000">
                <a:srgbClr val="92D050"/>
              </a:gs>
              <a:gs pos="100000">
                <a:schemeClr val="accent1">
                  <a:shade val="93000"/>
                  <a:satMod val="130000"/>
                </a:schemeClr>
              </a:gs>
              <a:gs pos="100000">
                <a:schemeClr val="accent1">
                  <a:shade val="94000"/>
                  <a:satMod val="135000"/>
                </a:schemeClr>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2000" b="1" dirty="0" smtClean="0">
                <a:solidFill>
                  <a:srgbClr val="002060"/>
                </a:solidFill>
              </a:rPr>
              <a:t>云</a:t>
            </a:r>
            <a:r>
              <a:rPr lang="zh-CN" altLang="en-US" sz="2000" b="1" dirty="0">
                <a:solidFill>
                  <a:srgbClr val="002060"/>
                </a:solidFill>
              </a:rPr>
              <a:t>数据</a:t>
            </a:r>
            <a:r>
              <a:rPr lang="zh-CN" altLang="en-US" sz="2000" b="1" dirty="0" smtClean="0">
                <a:solidFill>
                  <a:srgbClr val="002060"/>
                </a:solidFill>
              </a:rPr>
              <a:t>中心操作系统</a:t>
            </a:r>
            <a:endParaRPr lang="zh-CN" altLang="en-US" sz="2000" b="1" dirty="0">
              <a:solidFill>
                <a:srgbClr val="002060"/>
              </a:solidFill>
            </a:endParaRPr>
          </a:p>
        </p:txBody>
      </p:sp>
      <p:sp>
        <p:nvSpPr>
          <p:cNvPr id="73" name="左大括号 72"/>
          <p:cNvSpPr/>
          <p:nvPr/>
        </p:nvSpPr>
        <p:spPr bwMode="auto">
          <a:xfrm>
            <a:off x="1547813" y="4706938"/>
            <a:ext cx="682625" cy="1727200"/>
          </a:xfrm>
          <a:prstGeom prst="leftBrace">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a:defRPr/>
            </a:pPr>
            <a:endParaRPr lang="zh-CN" altLang="en-US"/>
          </a:p>
        </p:txBody>
      </p:sp>
      <p:sp>
        <p:nvSpPr>
          <p:cNvPr id="74" name="矩形 73"/>
          <p:cNvSpPr/>
          <p:nvPr/>
        </p:nvSpPr>
        <p:spPr>
          <a:xfrm>
            <a:off x="115667" y="5383413"/>
            <a:ext cx="1338828" cy="369332"/>
          </a:xfrm>
          <a:prstGeom prst="rect">
            <a:avLst/>
          </a:prstGeom>
        </p:spPr>
        <p:txBody>
          <a:bodyPr wrap="none">
            <a:spAutoFit/>
          </a:bodyPr>
          <a:lstStyle/>
          <a:p>
            <a:pPr algn="ctr">
              <a:defRPr/>
            </a:pPr>
            <a:r>
              <a:rPr lang="zh-CN" altLang="en-US" dirty="0">
                <a:latin typeface="+mn-ea"/>
                <a:ea typeface="+mn-ea"/>
              </a:rPr>
              <a:t>云基础设施</a:t>
            </a:r>
            <a:endParaRPr lang="en-US" altLang="zh-CN" dirty="0">
              <a:latin typeface="+mn-ea"/>
              <a:ea typeface="+mn-ea"/>
            </a:endParaRPr>
          </a:p>
        </p:txBody>
      </p:sp>
      <p:sp>
        <p:nvSpPr>
          <p:cNvPr id="75" name="矩形 74"/>
          <p:cNvSpPr/>
          <p:nvPr/>
        </p:nvSpPr>
        <p:spPr>
          <a:xfrm>
            <a:off x="23206" y="3161675"/>
            <a:ext cx="1569660" cy="369332"/>
          </a:xfrm>
          <a:prstGeom prst="rect">
            <a:avLst/>
          </a:prstGeom>
        </p:spPr>
        <p:txBody>
          <a:bodyPr wrap="none">
            <a:spAutoFit/>
          </a:bodyPr>
          <a:lstStyle/>
          <a:p>
            <a:pPr algn="ctr">
              <a:defRPr/>
            </a:pPr>
            <a:r>
              <a:rPr lang="zh-CN" altLang="en-US" dirty="0" smtClean="0">
                <a:latin typeface="+mn-ea"/>
                <a:ea typeface="+mn-ea"/>
              </a:rPr>
              <a:t>云应用和服务</a:t>
            </a:r>
            <a:endParaRPr lang="en-US" altLang="zh-CN" dirty="0">
              <a:latin typeface="+mn-ea"/>
              <a:ea typeface="+mn-ea"/>
            </a:endParaRPr>
          </a:p>
        </p:txBody>
      </p:sp>
      <p:sp>
        <p:nvSpPr>
          <p:cNvPr id="76" name="矩形 75"/>
          <p:cNvSpPr/>
          <p:nvPr/>
        </p:nvSpPr>
        <p:spPr>
          <a:xfrm>
            <a:off x="34110" y="1171075"/>
            <a:ext cx="1810566" cy="369332"/>
          </a:xfrm>
          <a:prstGeom prst="rect">
            <a:avLst/>
          </a:prstGeom>
        </p:spPr>
        <p:txBody>
          <a:bodyPr wrap="square">
            <a:spAutoFit/>
          </a:bodyPr>
          <a:lstStyle/>
          <a:p>
            <a:pPr algn="ctr">
              <a:defRPr/>
            </a:pPr>
            <a:r>
              <a:rPr lang="zh-CN" altLang="en-US" dirty="0">
                <a:latin typeface="+mn-ea"/>
                <a:ea typeface="+mn-ea"/>
              </a:rPr>
              <a:t>云</a:t>
            </a:r>
            <a:r>
              <a:rPr lang="zh-CN" altLang="en-US" dirty="0" smtClean="0">
                <a:latin typeface="+mn-ea"/>
                <a:ea typeface="+mn-ea"/>
              </a:rPr>
              <a:t>服务用户</a:t>
            </a:r>
            <a:endParaRPr lang="zh-CN" altLang="en-US" dirty="0">
              <a:latin typeface="+mn-ea"/>
              <a:ea typeface="+mn-ea"/>
            </a:endParaRPr>
          </a:p>
        </p:txBody>
      </p:sp>
      <p:sp>
        <p:nvSpPr>
          <p:cNvPr id="77" name="左大括号 76"/>
          <p:cNvSpPr/>
          <p:nvPr/>
        </p:nvSpPr>
        <p:spPr bwMode="auto">
          <a:xfrm>
            <a:off x="1503363" y="2481263"/>
            <a:ext cx="682625" cy="1725612"/>
          </a:xfrm>
          <a:prstGeom prst="leftBrace">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a:defRPr/>
            </a:pPr>
            <a:endParaRPr lang="zh-CN" altLang="en-US"/>
          </a:p>
        </p:txBody>
      </p:sp>
    </p:spTree>
    <p:extLst>
      <p:ext uri="{BB962C8B-B14F-4D97-AF65-F5344CB8AC3E}">
        <p14:creationId xmlns:p14="http://schemas.microsoft.com/office/powerpoint/2010/main" xmlns="" val="11367135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大数据时代下的云计算数据中心</a:t>
            </a:r>
          </a:p>
        </p:txBody>
      </p:sp>
      <p:sp>
        <p:nvSpPr>
          <p:cNvPr id="4" name="矩形 3"/>
          <p:cNvSpPr/>
          <p:nvPr/>
        </p:nvSpPr>
        <p:spPr>
          <a:xfrm>
            <a:off x="214282" y="1428736"/>
            <a:ext cx="4786346" cy="464347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b="1" dirty="0" smtClean="0">
              <a:solidFill>
                <a:srgbClr val="FFFFFF"/>
              </a:solidFill>
              <a:latin typeface="微软雅黑" pitchFamily="34" charset="-122"/>
              <a:ea typeface="微软雅黑" pitchFamily="34" charset="-122"/>
            </a:endParaRPr>
          </a:p>
        </p:txBody>
      </p:sp>
      <p:sp>
        <p:nvSpPr>
          <p:cNvPr id="6" name="AutoShape 4"/>
          <p:cNvSpPr>
            <a:spLocks noChangeArrowheads="1"/>
          </p:cNvSpPr>
          <p:nvPr/>
        </p:nvSpPr>
        <p:spPr bwMode="auto">
          <a:xfrm>
            <a:off x="1584214" y="4791003"/>
            <a:ext cx="2852738" cy="684213"/>
          </a:xfrm>
          <a:prstGeom prst="roundRect">
            <a:avLst>
              <a:gd name="adj" fmla="val 849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r" fontAlgn="auto">
              <a:spcBef>
                <a:spcPts val="0"/>
              </a:spcBef>
              <a:spcAft>
                <a:spcPts val="0"/>
              </a:spcAft>
              <a:defRPr/>
            </a:pPr>
            <a:endParaRPr lang="ja-JP" altLang="en-US" sz="1600" b="1" kern="0">
              <a:latin typeface="微软雅黑" pitchFamily="34" charset="-122"/>
              <a:ea typeface="微软雅黑" pitchFamily="34" charset="-122"/>
              <a:cs typeface="Arial" pitchFamily="34" charset="0"/>
            </a:endParaRPr>
          </a:p>
        </p:txBody>
      </p:sp>
      <p:sp>
        <p:nvSpPr>
          <p:cNvPr id="7" name="Rectangle 9"/>
          <p:cNvSpPr>
            <a:spLocks noChangeArrowheads="1"/>
          </p:cNvSpPr>
          <p:nvPr/>
        </p:nvSpPr>
        <p:spPr bwMode="auto">
          <a:xfrm>
            <a:off x="1798526" y="5057704"/>
            <a:ext cx="152400" cy="152400"/>
          </a:xfrm>
          <a:prstGeom prst="rect">
            <a:avLst/>
          </a:prstGeom>
          <a:gradFill rotWithShape="1">
            <a:gsLst>
              <a:gs pos="0">
                <a:srgbClr val="808080"/>
              </a:gs>
              <a:gs pos="100000">
                <a:srgbClr val="808080">
                  <a:gamma/>
                  <a:shade val="46275"/>
                  <a:invGamma/>
                  <a:alpha val="0"/>
                </a:srgbClr>
              </a:gs>
            </a:gsLst>
            <a:lin ang="0" scaled="1"/>
          </a:gradFill>
          <a:ln w="9525">
            <a:noFill/>
            <a:miter lim="800000"/>
            <a:headEnd/>
            <a:tailEnd/>
          </a:ln>
          <a:effectLst/>
        </p:spPr>
        <p:txBody>
          <a:bodyPr wrap="none" anchor="ctr"/>
          <a:lstStyle/>
          <a:p>
            <a:pPr algn="r" fontAlgn="auto">
              <a:spcBef>
                <a:spcPts val="0"/>
              </a:spcBef>
              <a:spcAft>
                <a:spcPts val="0"/>
              </a:spcAft>
              <a:defRPr/>
            </a:pPr>
            <a:endParaRPr lang="ja-JP" altLang="en-US" sz="1600" b="1" kern="0">
              <a:latin typeface="微软雅黑" pitchFamily="34" charset="-122"/>
              <a:ea typeface="微软雅黑" pitchFamily="34" charset="-122"/>
              <a:cs typeface="Arial" pitchFamily="34" charset="0"/>
            </a:endParaRPr>
          </a:p>
        </p:txBody>
      </p:sp>
      <p:sp>
        <p:nvSpPr>
          <p:cNvPr id="8" name="Rectangle 10"/>
          <p:cNvSpPr>
            <a:spLocks noChangeArrowheads="1"/>
          </p:cNvSpPr>
          <p:nvPr/>
        </p:nvSpPr>
        <p:spPr bwMode="auto">
          <a:xfrm rot="10800000">
            <a:off x="4084526" y="5057704"/>
            <a:ext cx="152400" cy="152400"/>
          </a:xfrm>
          <a:prstGeom prst="rect">
            <a:avLst/>
          </a:prstGeom>
          <a:gradFill rotWithShape="1">
            <a:gsLst>
              <a:gs pos="0">
                <a:srgbClr val="808080"/>
              </a:gs>
              <a:gs pos="100000">
                <a:srgbClr val="808080">
                  <a:gamma/>
                  <a:shade val="46275"/>
                  <a:invGamma/>
                  <a:alpha val="0"/>
                </a:srgbClr>
              </a:gs>
            </a:gsLst>
            <a:lin ang="0" scaled="1"/>
          </a:gradFill>
          <a:ln w="9525">
            <a:noFill/>
            <a:miter lim="800000"/>
            <a:headEnd/>
            <a:tailEnd/>
          </a:ln>
          <a:effectLst/>
        </p:spPr>
        <p:txBody>
          <a:bodyPr wrap="none" anchor="ctr"/>
          <a:lstStyle/>
          <a:p>
            <a:pPr algn="r" fontAlgn="auto">
              <a:spcBef>
                <a:spcPts val="0"/>
              </a:spcBef>
              <a:spcAft>
                <a:spcPts val="0"/>
              </a:spcAft>
              <a:defRPr/>
            </a:pPr>
            <a:endParaRPr lang="ja-JP" altLang="en-US" sz="1600" b="1" kern="0">
              <a:latin typeface="微软雅黑" pitchFamily="34" charset="-122"/>
              <a:ea typeface="微软雅黑" pitchFamily="34" charset="-122"/>
              <a:cs typeface="Arial" pitchFamily="34" charset="0"/>
            </a:endParaRPr>
          </a:p>
        </p:txBody>
      </p:sp>
      <p:sp>
        <p:nvSpPr>
          <p:cNvPr id="9" name="AutoShape 15"/>
          <p:cNvSpPr>
            <a:spLocks noChangeArrowheads="1"/>
          </p:cNvSpPr>
          <p:nvPr/>
        </p:nvSpPr>
        <p:spPr bwMode="auto">
          <a:xfrm>
            <a:off x="1585801" y="4344951"/>
            <a:ext cx="2852738" cy="407972"/>
          </a:xfrm>
          <a:prstGeom prst="roundRect">
            <a:avLst>
              <a:gd name="adj" fmla="val 849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虚拟化资源管理与调度</a:t>
            </a:r>
            <a:endParaRPr lang="ja-JP" altLang="en-US" sz="1600" b="1" kern="0" dirty="0">
              <a:latin typeface="微软雅黑" pitchFamily="34" charset="-122"/>
              <a:ea typeface="微软雅黑" pitchFamily="34" charset="-122"/>
              <a:cs typeface="Arial" pitchFamily="34" charset="0"/>
            </a:endParaRPr>
          </a:p>
        </p:txBody>
      </p:sp>
      <p:pic>
        <p:nvPicPr>
          <p:cNvPr id="10" name="Picture 33" descr="Network_icon"/>
          <p:cNvPicPr preferRelativeResize="0">
            <a:picLocks noChangeAspect="1" noChangeArrowheads="1"/>
          </p:cNvPicPr>
          <p:nvPr/>
        </p:nvPicPr>
        <p:blipFill>
          <a:blip r:embed="rId3" cstate="print"/>
          <a:srcRect/>
          <a:stretch>
            <a:fillRect/>
          </a:stretch>
        </p:blipFill>
        <p:spPr bwMode="auto">
          <a:xfrm>
            <a:off x="1698523" y="4895799"/>
            <a:ext cx="530225" cy="550863"/>
          </a:xfrm>
          <a:prstGeom prst="rect">
            <a:avLst/>
          </a:prstGeom>
          <a:noFill/>
          <a:ln w="9525">
            <a:noFill/>
            <a:miter lim="800000"/>
            <a:headEnd/>
            <a:tailEnd/>
          </a:ln>
        </p:spPr>
      </p:pic>
      <p:pic>
        <p:nvPicPr>
          <p:cNvPr id="11" name="Picture 34" descr="Storage_icon_01"/>
          <p:cNvPicPr preferRelativeResize="0">
            <a:picLocks noChangeAspect="1" noChangeArrowheads="1"/>
          </p:cNvPicPr>
          <p:nvPr/>
        </p:nvPicPr>
        <p:blipFill>
          <a:blip r:embed="rId4" cstate="print"/>
          <a:srcRect/>
          <a:stretch>
            <a:fillRect/>
          </a:stretch>
        </p:blipFill>
        <p:spPr bwMode="auto">
          <a:xfrm>
            <a:off x="2358930" y="4895799"/>
            <a:ext cx="547688" cy="530225"/>
          </a:xfrm>
          <a:prstGeom prst="rect">
            <a:avLst/>
          </a:prstGeom>
          <a:noFill/>
          <a:ln w="9525">
            <a:noFill/>
            <a:miter lim="800000"/>
            <a:headEnd/>
            <a:tailEnd/>
          </a:ln>
        </p:spPr>
      </p:pic>
      <p:pic>
        <p:nvPicPr>
          <p:cNvPr id="12" name="Picture 35" descr="Memory_icon_03"/>
          <p:cNvPicPr preferRelativeResize="0">
            <a:picLocks noChangeAspect="1" noChangeArrowheads="1"/>
          </p:cNvPicPr>
          <p:nvPr/>
        </p:nvPicPr>
        <p:blipFill>
          <a:blip r:embed="rId5" cstate="print"/>
          <a:srcRect/>
          <a:stretch>
            <a:fillRect/>
          </a:stretch>
        </p:blipFill>
        <p:spPr bwMode="auto">
          <a:xfrm>
            <a:off x="3144748" y="4967237"/>
            <a:ext cx="430213" cy="431800"/>
          </a:xfrm>
          <a:prstGeom prst="rect">
            <a:avLst/>
          </a:prstGeom>
          <a:noFill/>
          <a:ln w="9525">
            <a:noFill/>
            <a:miter lim="800000"/>
            <a:headEnd/>
            <a:tailEnd/>
          </a:ln>
        </p:spPr>
      </p:pic>
      <p:pic>
        <p:nvPicPr>
          <p:cNvPr id="13" name="Picture 36" descr="CPU_icon"/>
          <p:cNvPicPr preferRelativeResize="0">
            <a:picLocks noChangeAspect="1" noChangeArrowheads="1"/>
          </p:cNvPicPr>
          <p:nvPr/>
        </p:nvPicPr>
        <p:blipFill>
          <a:blip r:embed="rId6" cstate="print"/>
          <a:srcRect/>
          <a:stretch>
            <a:fillRect/>
          </a:stretch>
        </p:blipFill>
        <p:spPr bwMode="auto">
          <a:xfrm>
            <a:off x="3787690" y="4967237"/>
            <a:ext cx="411163" cy="427038"/>
          </a:xfrm>
          <a:prstGeom prst="rect">
            <a:avLst/>
          </a:prstGeom>
          <a:noFill/>
          <a:ln w="9525">
            <a:noFill/>
            <a:miter lim="800000"/>
            <a:headEnd/>
            <a:tailEnd/>
          </a:ln>
        </p:spPr>
      </p:pic>
      <p:sp>
        <p:nvSpPr>
          <p:cNvPr id="14" name="Text Box 47"/>
          <p:cNvSpPr txBox="1">
            <a:spLocks noChangeArrowheads="1"/>
          </p:cNvSpPr>
          <p:nvPr/>
        </p:nvSpPr>
        <p:spPr bwMode="auto">
          <a:xfrm>
            <a:off x="500034" y="4538609"/>
            <a:ext cx="1107996" cy="563231"/>
          </a:xfrm>
          <a:prstGeom prst="rect">
            <a:avLst/>
          </a:prstGeom>
          <a:noFill/>
          <a:ln w="9525">
            <a:noFill/>
            <a:miter lim="800000"/>
            <a:headEnd/>
            <a:tailEnd/>
          </a:ln>
        </p:spPr>
        <p:txBody>
          <a:bodyPr wrap="square">
            <a:spAutoFit/>
          </a:bodyPr>
          <a:lstStyle/>
          <a:p>
            <a:pPr algn="ctr" fontAlgn="auto">
              <a:lnSpc>
                <a:spcPct val="85000"/>
              </a:lnSpc>
              <a:spcBef>
                <a:spcPts val="0"/>
              </a:spcBef>
              <a:spcAft>
                <a:spcPts val="0"/>
              </a:spcAft>
              <a:defRPr/>
            </a:pPr>
            <a:r>
              <a:rPr lang="zh-CN" altLang="en-US" b="1" kern="0" dirty="0" smtClean="0">
                <a:latin typeface="微软雅黑" pitchFamily="34" charset="-122"/>
                <a:ea typeface="微软雅黑" pitchFamily="34" charset="-122"/>
                <a:cs typeface="Arial" pitchFamily="34" charset="0"/>
              </a:rPr>
              <a:t>基础架构</a:t>
            </a:r>
            <a:endParaRPr lang="en-US" altLang="zh-CN" b="1" kern="0" dirty="0" smtClean="0">
              <a:latin typeface="微软雅黑" pitchFamily="34" charset="-122"/>
              <a:ea typeface="微软雅黑" pitchFamily="34" charset="-122"/>
              <a:cs typeface="Arial" pitchFamily="34" charset="0"/>
            </a:endParaRPr>
          </a:p>
          <a:p>
            <a:pPr algn="ctr" fontAlgn="auto">
              <a:lnSpc>
                <a:spcPct val="85000"/>
              </a:lnSpc>
              <a:spcBef>
                <a:spcPts val="0"/>
              </a:spcBef>
              <a:spcAft>
                <a:spcPts val="0"/>
              </a:spcAft>
              <a:defRPr/>
            </a:pPr>
            <a:r>
              <a:rPr lang="zh-CN" altLang="en-US" b="1" kern="0" dirty="0" smtClean="0">
                <a:latin typeface="微软雅黑" pitchFamily="34" charset="-122"/>
                <a:ea typeface="微软雅黑" pitchFamily="34" charset="-122"/>
                <a:cs typeface="Arial" pitchFamily="34" charset="0"/>
              </a:rPr>
              <a:t>资源池</a:t>
            </a:r>
            <a:endParaRPr lang="zh-CN" altLang="en-US" b="1" kern="0" dirty="0">
              <a:latin typeface="微软雅黑" pitchFamily="34" charset="-122"/>
              <a:ea typeface="微软雅黑" pitchFamily="34" charset="-122"/>
              <a:cs typeface="Arial" pitchFamily="34" charset="0"/>
            </a:endParaRPr>
          </a:p>
        </p:txBody>
      </p:sp>
      <p:sp>
        <p:nvSpPr>
          <p:cNvPr id="15" name="AutoShape 4"/>
          <p:cNvSpPr>
            <a:spLocks noChangeArrowheads="1"/>
          </p:cNvSpPr>
          <p:nvPr/>
        </p:nvSpPr>
        <p:spPr bwMode="auto">
          <a:xfrm>
            <a:off x="1571604" y="3433681"/>
            <a:ext cx="2852738" cy="684213"/>
          </a:xfrm>
          <a:prstGeom prst="roundRect">
            <a:avLst>
              <a:gd name="adj" fmla="val 849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数据库、行业平台、中间件</a:t>
            </a:r>
            <a:endParaRPr lang="ja-JP" altLang="en-US" sz="1600" b="1" kern="0" dirty="0">
              <a:latin typeface="微软雅黑" pitchFamily="34" charset="-122"/>
              <a:ea typeface="微软雅黑" pitchFamily="34" charset="-122"/>
              <a:cs typeface="Arial" pitchFamily="34" charset="0"/>
            </a:endParaRPr>
          </a:p>
        </p:txBody>
      </p:sp>
      <p:sp>
        <p:nvSpPr>
          <p:cNvPr id="16" name="AutoShape 15"/>
          <p:cNvSpPr>
            <a:spLocks noChangeArrowheads="1"/>
          </p:cNvSpPr>
          <p:nvPr/>
        </p:nvSpPr>
        <p:spPr bwMode="auto">
          <a:xfrm>
            <a:off x="1573191" y="2987629"/>
            <a:ext cx="2852738" cy="407972"/>
          </a:xfrm>
          <a:prstGeom prst="roundRect">
            <a:avLst>
              <a:gd name="adj" fmla="val 849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统一标准化服务接口</a:t>
            </a:r>
            <a:endParaRPr lang="ja-JP" altLang="en-US" sz="1600" b="1" kern="0" dirty="0">
              <a:latin typeface="微软雅黑" pitchFamily="34" charset="-122"/>
              <a:ea typeface="微软雅黑" pitchFamily="34" charset="-122"/>
              <a:cs typeface="Arial" pitchFamily="34" charset="0"/>
            </a:endParaRPr>
          </a:p>
        </p:txBody>
      </p:sp>
      <p:sp>
        <p:nvSpPr>
          <p:cNvPr id="17" name="Text Box 47"/>
          <p:cNvSpPr txBox="1">
            <a:spLocks noChangeArrowheads="1"/>
          </p:cNvSpPr>
          <p:nvPr/>
        </p:nvSpPr>
        <p:spPr bwMode="auto">
          <a:xfrm>
            <a:off x="500034" y="3130505"/>
            <a:ext cx="1107996" cy="563231"/>
          </a:xfrm>
          <a:prstGeom prst="rect">
            <a:avLst/>
          </a:prstGeom>
          <a:noFill/>
          <a:ln w="9525">
            <a:noFill/>
            <a:miter lim="800000"/>
            <a:headEnd/>
            <a:tailEnd/>
          </a:ln>
        </p:spPr>
        <p:txBody>
          <a:bodyPr wrap="square">
            <a:spAutoFit/>
          </a:bodyPr>
          <a:lstStyle/>
          <a:p>
            <a:pPr algn="ctr" fontAlgn="auto">
              <a:lnSpc>
                <a:spcPct val="85000"/>
              </a:lnSpc>
              <a:spcBef>
                <a:spcPts val="0"/>
              </a:spcBef>
              <a:spcAft>
                <a:spcPts val="0"/>
              </a:spcAft>
              <a:defRPr/>
            </a:pPr>
            <a:r>
              <a:rPr lang="zh-CN" altLang="en-US" b="1" kern="0" dirty="0" smtClean="0">
                <a:latin typeface="微软雅黑" pitchFamily="34" charset="-122"/>
                <a:ea typeface="微软雅黑" pitchFamily="34" charset="-122"/>
                <a:cs typeface="Arial" pitchFamily="34" charset="0"/>
              </a:rPr>
              <a:t>平台架构</a:t>
            </a:r>
            <a:endParaRPr lang="en-US" altLang="zh-CN" b="1" kern="0" dirty="0" smtClean="0">
              <a:latin typeface="微软雅黑" pitchFamily="34" charset="-122"/>
              <a:ea typeface="微软雅黑" pitchFamily="34" charset="-122"/>
              <a:cs typeface="Arial" pitchFamily="34" charset="0"/>
            </a:endParaRPr>
          </a:p>
          <a:p>
            <a:pPr algn="ctr" fontAlgn="auto">
              <a:lnSpc>
                <a:spcPct val="85000"/>
              </a:lnSpc>
              <a:spcBef>
                <a:spcPts val="0"/>
              </a:spcBef>
              <a:spcAft>
                <a:spcPts val="0"/>
              </a:spcAft>
              <a:defRPr/>
            </a:pPr>
            <a:r>
              <a:rPr lang="zh-CN" altLang="en-US" b="1" kern="0" dirty="0" smtClean="0">
                <a:latin typeface="微软雅黑" pitchFamily="34" charset="-122"/>
                <a:ea typeface="微软雅黑" pitchFamily="34" charset="-122"/>
                <a:cs typeface="Arial" pitchFamily="34" charset="0"/>
              </a:rPr>
              <a:t>资源池</a:t>
            </a:r>
            <a:endParaRPr lang="zh-CN" altLang="en-US" b="1" kern="0" dirty="0">
              <a:latin typeface="微软雅黑" pitchFamily="34" charset="-122"/>
              <a:ea typeface="微软雅黑" pitchFamily="34" charset="-122"/>
              <a:cs typeface="Arial" pitchFamily="34" charset="0"/>
            </a:endParaRPr>
          </a:p>
        </p:txBody>
      </p:sp>
      <p:sp>
        <p:nvSpPr>
          <p:cNvPr id="18" name="AutoShape 4"/>
          <p:cNvSpPr>
            <a:spLocks noChangeArrowheads="1"/>
          </p:cNvSpPr>
          <p:nvPr/>
        </p:nvSpPr>
        <p:spPr bwMode="auto">
          <a:xfrm>
            <a:off x="1571604" y="2089102"/>
            <a:ext cx="2852738" cy="684213"/>
          </a:xfrm>
          <a:prstGeom prst="roundRect">
            <a:avLst>
              <a:gd name="adj" fmla="val 849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网盘、在线应用、行业应用</a:t>
            </a:r>
            <a:endParaRPr lang="ja-JP" altLang="en-US" sz="1600" b="1" kern="0" dirty="0">
              <a:latin typeface="微软雅黑" pitchFamily="34" charset="-122"/>
              <a:ea typeface="微软雅黑" pitchFamily="34" charset="-122"/>
              <a:cs typeface="Arial" pitchFamily="34" charset="0"/>
            </a:endParaRPr>
          </a:p>
        </p:txBody>
      </p:sp>
      <p:sp>
        <p:nvSpPr>
          <p:cNvPr id="19" name="AutoShape 15"/>
          <p:cNvSpPr>
            <a:spLocks noChangeArrowheads="1"/>
          </p:cNvSpPr>
          <p:nvPr/>
        </p:nvSpPr>
        <p:spPr bwMode="auto">
          <a:xfrm>
            <a:off x="1573191" y="1643050"/>
            <a:ext cx="2852738" cy="407972"/>
          </a:xfrm>
          <a:prstGeom prst="roundRect">
            <a:avLst>
              <a:gd name="adj" fmla="val 849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服务化应用软件</a:t>
            </a:r>
            <a:endParaRPr lang="ja-JP" altLang="en-US" sz="1600" b="1" kern="0" dirty="0">
              <a:latin typeface="微软雅黑" pitchFamily="34" charset="-122"/>
              <a:ea typeface="微软雅黑" pitchFamily="34" charset="-122"/>
              <a:cs typeface="Arial" pitchFamily="34" charset="0"/>
            </a:endParaRPr>
          </a:p>
        </p:txBody>
      </p:sp>
      <p:sp>
        <p:nvSpPr>
          <p:cNvPr id="20" name="Text Box 47"/>
          <p:cNvSpPr txBox="1">
            <a:spLocks noChangeArrowheads="1"/>
          </p:cNvSpPr>
          <p:nvPr/>
        </p:nvSpPr>
        <p:spPr bwMode="auto">
          <a:xfrm>
            <a:off x="500034" y="1785926"/>
            <a:ext cx="1107996" cy="563231"/>
          </a:xfrm>
          <a:prstGeom prst="rect">
            <a:avLst/>
          </a:prstGeom>
          <a:noFill/>
          <a:ln w="9525">
            <a:noFill/>
            <a:miter lim="800000"/>
            <a:headEnd/>
            <a:tailEnd/>
          </a:ln>
        </p:spPr>
        <p:txBody>
          <a:bodyPr wrap="square">
            <a:spAutoFit/>
          </a:bodyPr>
          <a:lstStyle/>
          <a:p>
            <a:pPr algn="ctr" fontAlgn="auto">
              <a:lnSpc>
                <a:spcPct val="85000"/>
              </a:lnSpc>
              <a:spcBef>
                <a:spcPts val="0"/>
              </a:spcBef>
              <a:spcAft>
                <a:spcPts val="0"/>
              </a:spcAft>
              <a:defRPr/>
            </a:pPr>
            <a:r>
              <a:rPr lang="zh-CN" altLang="en-US" b="1" kern="0" dirty="0" smtClean="0">
                <a:latin typeface="微软雅黑" pitchFamily="34" charset="-122"/>
                <a:ea typeface="微软雅黑" pitchFamily="34" charset="-122"/>
                <a:cs typeface="Arial" pitchFamily="34" charset="0"/>
              </a:rPr>
              <a:t>应用软件资源池</a:t>
            </a:r>
            <a:endParaRPr lang="zh-CN" altLang="en-US" b="1" kern="0" dirty="0">
              <a:latin typeface="微软雅黑" pitchFamily="34" charset="-122"/>
              <a:ea typeface="微软雅黑" pitchFamily="34" charset="-122"/>
              <a:cs typeface="Arial" pitchFamily="34" charset="0"/>
            </a:endParaRPr>
          </a:p>
        </p:txBody>
      </p:sp>
      <p:sp>
        <p:nvSpPr>
          <p:cNvPr id="21" name="TextBox 20"/>
          <p:cNvSpPr txBox="1"/>
          <p:nvPr/>
        </p:nvSpPr>
        <p:spPr>
          <a:xfrm>
            <a:off x="1714481" y="5559998"/>
            <a:ext cx="2370044" cy="400110"/>
          </a:xfrm>
          <a:prstGeom prst="rect">
            <a:avLst/>
          </a:prstGeom>
          <a:noFill/>
        </p:spPr>
        <p:txBody>
          <a:bodyPr vert="horz" wrap="square" rtlCol="0">
            <a:spAutoFit/>
          </a:bodyPr>
          <a:lstStyle/>
          <a:p>
            <a:pPr algn="ctr"/>
            <a:r>
              <a:rPr lang="zh-CN" altLang="en-US" sz="2000" b="1" kern="0" dirty="0" smtClean="0">
                <a:latin typeface="微软雅黑" pitchFamily="34" charset="-122"/>
                <a:ea typeface="微软雅黑" pitchFamily="34" charset="-122"/>
                <a:cs typeface="Arial" pitchFamily="34" charset="0"/>
              </a:rPr>
              <a:t>云计算数据中心</a:t>
            </a:r>
          </a:p>
        </p:txBody>
      </p:sp>
      <p:sp>
        <p:nvSpPr>
          <p:cNvPr id="22" name="矩形 21"/>
          <p:cNvSpPr/>
          <p:nvPr/>
        </p:nvSpPr>
        <p:spPr>
          <a:xfrm>
            <a:off x="5357818" y="1428736"/>
            <a:ext cx="3429024" cy="464347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b="1" dirty="0" smtClean="0">
              <a:solidFill>
                <a:srgbClr val="FFFFFF"/>
              </a:solidFill>
              <a:latin typeface="微软雅黑" pitchFamily="34" charset="-122"/>
              <a:ea typeface="微软雅黑" pitchFamily="34" charset="-122"/>
            </a:endParaRPr>
          </a:p>
        </p:txBody>
      </p:sp>
      <p:sp>
        <p:nvSpPr>
          <p:cNvPr id="23" name="燕尾形箭头 22"/>
          <p:cNvSpPr/>
          <p:nvPr/>
        </p:nvSpPr>
        <p:spPr>
          <a:xfrm>
            <a:off x="4500562" y="4572008"/>
            <a:ext cx="1357322" cy="500066"/>
          </a:xfrm>
          <a:prstGeom prst="notched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b="1" dirty="0" smtClean="0">
              <a:solidFill>
                <a:srgbClr val="FFFFFF"/>
              </a:solidFill>
              <a:latin typeface="微软雅黑" pitchFamily="34" charset="-122"/>
              <a:ea typeface="微软雅黑" pitchFamily="34" charset="-122"/>
            </a:endParaRPr>
          </a:p>
        </p:txBody>
      </p:sp>
      <p:sp>
        <p:nvSpPr>
          <p:cNvPr id="24" name="燕尾形箭头 23"/>
          <p:cNvSpPr/>
          <p:nvPr/>
        </p:nvSpPr>
        <p:spPr>
          <a:xfrm>
            <a:off x="4500562" y="3214686"/>
            <a:ext cx="1357322" cy="500066"/>
          </a:xfrm>
          <a:prstGeom prst="notched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b="1" dirty="0" smtClean="0">
              <a:solidFill>
                <a:srgbClr val="FFFFFF"/>
              </a:solidFill>
              <a:latin typeface="微软雅黑" pitchFamily="34" charset="-122"/>
              <a:ea typeface="微软雅黑" pitchFamily="34" charset="-122"/>
            </a:endParaRPr>
          </a:p>
        </p:txBody>
      </p:sp>
      <p:sp>
        <p:nvSpPr>
          <p:cNvPr id="25" name="燕尾形箭头 24"/>
          <p:cNvSpPr/>
          <p:nvPr/>
        </p:nvSpPr>
        <p:spPr>
          <a:xfrm>
            <a:off x="4500562" y="1857364"/>
            <a:ext cx="1357322" cy="500066"/>
          </a:xfrm>
          <a:prstGeom prst="notched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b="1" dirty="0" smtClean="0">
              <a:solidFill>
                <a:srgbClr val="FFFFFF"/>
              </a:solidFill>
              <a:latin typeface="微软雅黑" pitchFamily="34" charset="-122"/>
              <a:ea typeface="微软雅黑" pitchFamily="34" charset="-122"/>
            </a:endParaRPr>
          </a:p>
        </p:txBody>
      </p:sp>
      <p:sp>
        <p:nvSpPr>
          <p:cNvPr id="26" name="AutoShape 4"/>
          <p:cNvSpPr>
            <a:spLocks noChangeArrowheads="1"/>
          </p:cNvSpPr>
          <p:nvPr/>
        </p:nvSpPr>
        <p:spPr bwMode="auto">
          <a:xfrm>
            <a:off x="5857884" y="4357694"/>
            <a:ext cx="2643206" cy="1447570"/>
          </a:xfrm>
          <a:prstGeom prst="roundRect">
            <a:avLst>
              <a:gd name="adj" fmla="val 8495"/>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高性能、大并发</a:t>
            </a:r>
            <a:endParaRPr lang="en-US" altLang="zh-CN" sz="1600" b="1" kern="0" dirty="0" smtClean="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a:latin typeface="微软雅黑" pitchFamily="34" charset="-122"/>
                <a:ea typeface="微软雅黑" pitchFamily="34" charset="-122"/>
                <a:cs typeface="Arial" pitchFamily="34" charset="0"/>
              </a:rPr>
              <a:t>弹性扩展</a:t>
            </a:r>
            <a:endParaRPr lang="en-US" altLang="zh-CN" sz="1600" b="1" kern="0" dirty="0" smtClean="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高可靠性</a:t>
            </a:r>
            <a:endParaRPr lang="en-US" altLang="zh-CN" sz="1600" b="1" kern="0" dirty="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节能环保</a:t>
            </a:r>
            <a:endParaRPr lang="en-US" altLang="zh-CN" sz="1600" b="1" kern="0" dirty="0" smtClean="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便捷管理</a:t>
            </a:r>
            <a:endParaRPr lang="en-US" altLang="zh-CN" sz="1600" b="1" kern="0" dirty="0" smtClean="0">
              <a:latin typeface="微软雅黑" pitchFamily="34" charset="-122"/>
              <a:ea typeface="微软雅黑" pitchFamily="34" charset="-122"/>
              <a:cs typeface="Arial" pitchFamily="34" charset="0"/>
            </a:endParaRPr>
          </a:p>
        </p:txBody>
      </p:sp>
      <p:sp>
        <p:nvSpPr>
          <p:cNvPr id="27" name="AutoShape 4"/>
          <p:cNvSpPr>
            <a:spLocks noChangeArrowheads="1"/>
          </p:cNvSpPr>
          <p:nvPr/>
        </p:nvSpPr>
        <p:spPr bwMode="auto">
          <a:xfrm>
            <a:off x="5857884" y="3000372"/>
            <a:ext cx="2643206" cy="1143008"/>
          </a:xfrm>
          <a:prstGeom prst="roundRect">
            <a:avLst>
              <a:gd name="adj" fmla="val 8495"/>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数据融合</a:t>
            </a:r>
            <a:endParaRPr lang="en-US" altLang="zh-CN" sz="1600" b="1" kern="0" dirty="0" smtClean="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互联互通</a:t>
            </a:r>
            <a:endParaRPr lang="en-US" altLang="zh-CN" sz="1600" b="1" kern="0" dirty="0" smtClean="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统一化、标准化</a:t>
            </a:r>
            <a:endParaRPr lang="en-US" altLang="zh-CN" sz="1600" b="1" kern="0" dirty="0" smtClean="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为业务快速扩展提供支撑</a:t>
            </a:r>
            <a:endParaRPr lang="en-US" altLang="zh-CN" sz="1600" b="1" kern="0" dirty="0" smtClean="0">
              <a:latin typeface="微软雅黑" pitchFamily="34" charset="-122"/>
              <a:ea typeface="微软雅黑" pitchFamily="34" charset="-122"/>
              <a:cs typeface="Arial" pitchFamily="34" charset="0"/>
            </a:endParaRPr>
          </a:p>
        </p:txBody>
      </p:sp>
      <p:sp>
        <p:nvSpPr>
          <p:cNvPr id="28" name="AutoShape 4"/>
          <p:cNvSpPr>
            <a:spLocks noChangeArrowheads="1"/>
          </p:cNvSpPr>
          <p:nvPr/>
        </p:nvSpPr>
        <p:spPr bwMode="auto">
          <a:xfrm>
            <a:off x="5857884" y="1571612"/>
            <a:ext cx="2643206" cy="1143008"/>
          </a:xfrm>
          <a:prstGeom prst="roundRect">
            <a:avLst>
              <a:gd name="adj" fmla="val 8495"/>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面向用户的</a:t>
            </a:r>
            <a:r>
              <a:rPr lang="en-US" altLang="zh-CN" sz="1600" b="1" kern="0" dirty="0" smtClean="0">
                <a:latin typeface="微软雅黑" pitchFamily="34" charset="-122"/>
                <a:ea typeface="微软雅黑" pitchFamily="34" charset="-122"/>
                <a:cs typeface="Arial" pitchFamily="34" charset="0"/>
              </a:rPr>
              <a:t>WEB2.0</a:t>
            </a:r>
            <a:r>
              <a:rPr lang="zh-CN" altLang="en-US" sz="1600" b="1" kern="0" dirty="0" smtClean="0">
                <a:latin typeface="微软雅黑" pitchFamily="34" charset="-122"/>
                <a:ea typeface="微软雅黑" pitchFamily="34" charset="-122"/>
                <a:cs typeface="Arial" pitchFamily="34" charset="0"/>
              </a:rPr>
              <a:t>服务</a:t>
            </a:r>
            <a:endParaRPr lang="en-US" altLang="zh-CN" sz="1600" b="1" kern="0" dirty="0" smtClean="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多终端无缝接入与切换</a:t>
            </a:r>
            <a:endParaRPr lang="en-US" altLang="zh-CN" sz="1600" b="1" kern="0" dirty="0" smtClean="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smtClean="0">
                <a:latin typeface="微软雅黑" pitchFamily="34" charset="-122"/>
                <a:ea typeface="微软雅黑" pitchFamily="34" charset="-122"/>
                <a:cs typeface="Arial" pitchFamily="34" charset="0"/>
              </a:rPr>
              <a:t>应用快速复用</a:t>
            </a:r>
            <a:endParaRPr lang="en-US" altLang="zh-CN" sz="1600" b="1" kern="0" dirty="0" smtClean="0">
              <a:latin typeface="微软雅黑" pitchFamily="34" charset="-122"/>
              <a:ea typeface="微软雅黑" pitchFamily="34" charset="-122"/>
              <a:cs typeface="Arial" pitchFamily="34" charset="0"/>
            </a:endParaRPr>
          </a:p>
          <a:p>
            <a:pPr algn="ctr" fontAlgn="auto">
              <a:spcBef>
                <a:spcPts val="0"/>
              </a:spcBef>
              <a:spcAft>
                <a:spcPts val="0"/>
              </a:spcAft>
              <a:defRPr/>
            </a:pPr>
            <a:r>
              <a:rPr lang="zh-CN" altLang="en-US" sz="1600" b="1" kern="0" dirty="0">
                <a:latin typeface="微软雅黑" pitchFamily="34" charset="-122"/>
                <a:ea typeface="微软雅黑" pitchFamily="34" charset="-122"/>
                <a:cs typeface="Arial" pitchFamily="34" charset="0"/>
              </a:rPr>
              <a:t>节省</a:t>
            </a:r>
            <a:r>
              <a:rPr lang="zh-CN" altLang="en-US" sz="1600" b="1" kern="0" dirty="0" smtClean="0">
                <a:latin typeface="微软雅黑" pitchFamily="34" charset="-122"/>
                <a:ea typeface="微软雅黑" pitchFamily="34" charset="-122"/>
                <a:cs typeface="Arial" pitchFamily="34" charset="0"/>
              </a:rPr>
              <a:t>重复建设开支</a:t>
            </a:r>
            <a:endParaRPr lang="en-US" altLang="zh-CN" sz="1600" b="1" kern="0" dirty="0" smtClean="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xmlns="" val="11973537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云计算数据中心的发展方向</a:t>
            </a:r>
          </a:p>
        </p:txBody>
      </p:sp>
      <p:grpSp>
        <p:nvGrpSpPr>
          <p:cNvPr id="29" name="组合 29"/>
          <p:cNvGrpSpPr>
            <a:grpSpLocks/>
          </p:cNvGrpSpPr>
          <p:nvPr/>
        </p:nvGrpSpPr>
        <p:grpSpPr bwMode="auto">
          <a:xfrm>
            <a:off x="395289" y="4437111"/>
            <a:ext cx="4032695" cy="1902835"/>
            <a:chOff x="395288" y="3740660"/>
            <a:chExt cx="8245475" cy="2765739"/>
          </a:xfrm>
        </p:grpSpPr>
        <p:sp>
          <p:nvSpPr>
            <p:cNvPr id="30" name="TextBox 4"/>
            <p:cNvSpPr txBox="1">
              <a:spLocks noChangeArrowheads="1"/>
            </p:cNvSpPr>
            <p:nvPr/>
          </p:nvSpPr>
          <p:spPr bwMode="auto">
            <a:xfrm>
              <a:off x="395288" y="3740660"/>
              <a:ext cx="1112839" cy="1713370"/>
            </a:xfrm>
            <a:prstGeom prst="rect">
              <a:avLst/>
            </a:prstGeom>
            <a:noFill/>
            <a:ln w="9525">
              <a:noFill/>
              <a:miter lim="800000"/>
              <a:headEnd/>
              <a:tailEnd/>
            </a:ln>
          </p:spPr>
          <p:txBody>
            <a:bodyPr>
              <a:spAutoFit/>
            </a:bodyPr>
            <a:lstStyle/>
            <a:p>
              <a:pPr fontAlgn="auto">
                <a:lnSpc>
                  <a:spcPct val="150000"/>
                </a:lnSpc>
                <a:spcBef>
                  <a:spcPts val="0"/>
                </a:spcBef>
                <a:spcAft>
                  <a:spcPts val="0"/>
                </a:spcAft>
              </a:pPr>
              <a:r>
                <a:rPr kumimoji="1" lang="zh-CN" altLang="en-US" sz="700" b="1" dirty="0">
                  <a:solidFill>
                    <a:srgbClr val="000000"/>
                  </a:solidFill>
                  <a:latin typeface="微软雅黑"/>
                  <a:ea typeface="Apple Casual"/>
                </a:rPr>
                <a:t>用户体验</a:t>
              </a:r>
              <a:endParaRPr kumimoji="1" lang="en-US" altLang="zh-CN" sz="700" b="1" dirty="0">
                <a:solidFill>
                  <a:srgbClr val="000000"/>
                </a:solidFill>
                <a:latin typeface="微软雅黑"/>
                <a:ea typeface="Apple Casual"/>
              </a:endParaRPr>
            </a:p>
            <a:p>
              <a:pPr fontAlgn="auto">
                <a:lnSpc>
                  <a:spcPct val="150000"/>
                </a:lnSpc>
                <a:spcBef>
                  <a:spcPts val="0"/>
                </a:spcBef>
                <a:spcAft>
                  <a:spcPts val="0"/>
                </a:spcAft>
              </a:pPr>
              <a:r>
                <a:rPr kumimoji="1" lang="zh-CN" altLang="en-US" sz="700" b="1" dirty="0">
                  <a:solidFill>
                    <a:srgbClr val="000000"/>
                  </a:solidFill>
                  <a:latin typeface="微软雅黑"/>
                  <a:ea typeface="Apple Casual"/>
                </a:rPr>
                <a:t>服务运维</a:t>
              </a:r>
              <a:endParaRPr kumimoji="1" lang="en-US" altLang="zh-CN" sz="700" b="1" dirty="0">
                <a:solidFill>
                  <a:srgbClr val="000000"/>
                </a:solidFill>
                <a:latin typeface="微软雅黑"/>
                <a:ea typeface="Apple Casual"/>
              </a:endParaRPr>
            </a:p>
            <a:p>
              <a:pPr fontAlgn="auto">
                <a:lnSpc>
                  <a:spcPct val="150000"/>
                </a:lnSpc>
                <a:spcBef>
                  <a:spcPts val="0"/>
                </a:spcBef>
                <a:spcAft>
                  <a:spcPts val="0"/>
                </a:spcAft>
              </a:pPr>
              <a:r>
                <a:rPr kumimoji="1" lang="zh-CN" altLang="en-US" sz="700" b="1" dirty="0">
                  <a:solidFill>
                    <a:srgbClr val="000000"/>
                  </a:solidFill>
                  <a:latin typeface="微软雅黑"/>
                  <a:ea typeface="Apple Casual"/>
                </a:rPr>
                <a:t>应用软件</a:t>
              </a:r>
              <a:endParaRPr kumimoji="1" lang="en-US" altLang="zh-CN" sz="700" b="1" dirty="0">
                <a:solidFill>
                  <a:srgbClr val="000000"/>
                </a:solidFill>
                <a:latin typeface="微软雅黑"/>
                <a:ea typeface="Apple Casual"/>
              </a:endParaRPr>
            </a:p>
            <a:p>
              <a:pPr fontAlgn="auto">
                <a:lnSpc>
                  <a:spcPct val="150000"/>
                </a:lnSpc>
                <a:spcBef>
                  <a:spcPts val="0"/>
                </a:spcBef>
                <a:spcAft>
                  <a:spcPts val="0"/>
                </a:spcAft>
              </a:pPr>
              <a:r>
                <a:rPr kumimoji="1" lang="zh-CN" altLang="en-US" sz="700" b="1" dirty="0">
                  <a:solidFill>
                    <a:srgbClr val="000000"/>
                  </a:solidFill>
                  <a:latin typeface="微软雅黑"/>
                  <a:ea typeface="Apple Casual"/>
                </a:rPr>
                <a:t>中间件</a:t>
              </a:r>
              <a:endParaRPr kumimoji="1" lang="en-US" altLang="zh-CN" sz="700" b="1" dirty="0">
                <a:solidFill>
                  <a:srgbClr val="000000"/>
                </a:solidFill>
                <a:latin typeface="微软雅黑"/>
                <a:ea typeface="Apple Casual"/>
              </a:endParaRPr>
            </a:p>
            <a:p>
              <a:pPr fontAlgn="auto">
                <a:lnSpc>
                  <a:spcPct val="150000"/>
                </a:lnSpc>
                <a:spcBef>
                  <a:spcPts val="0"/>
                </a:spcBef>
                <a:spcAft>
                  <a:spcPts val="0"/>
                </a:spcAft>
              </a:pPr>
              <a:r>
                <a:rPr kumimoji="1" lang="zh-CN" altLang="en-US" sz="700" b="1" dirty="0">
                  <a:solidFill>
                    <a:srgbClr val="000000"/>
                  </a:solidFill>
                  <a:latin typeface="微软雅黑"/>
                  <a:ea typeface="Apple Casual"/>
                </a:rPr>
                <a:t>系统软件</a:t>
              </a:r>
              <a:endParaRPr kumimoji="1" lang="en-US" altLang="zh-CN" sz="700" b="1" dirty="0">
                <a:solidFill>
                  <a:srgbClr val="000000"/>
                </a:solidFill>
                <a:latin typeface="微软雅黑"/>
                <a:ea typeface="Apple Casual"/>
              </a:endParaRPr>
            </a:p>
            <a:p>
              <a:pPr fontAlgn="auto">
                <a:lnSpc>
                  <a:spcPct val="150000"/>
                </a:lnSpc>
                <a:spcBef>
                  <a:spcPts val="0"/>
                </a:spcBef>
                <a:spcAft>
                  <a:spcPts val="0"/>
                </a:spcAft>
              </a:pPr>
              <a:r>
                <a:rPr kumimoji="1" lang="zh-CN" altLang="en-US" sz="700" b="1" dirty="0">
                  <a:solidFill>
                    <a:srgbClr val="000000"/>
                  </a:solidFill>
                  <a:latin typeface="微软雅黑"/>
                  <a:ea typeface="Apple Casual"/>
                </a:rPr>
                <a:t>硬件整机</a:t>
              </a:r>
              <a:endParaRPr kumimoji="1" lang="en-US" altLang="zh-CN" sz="700" b="1" dirty="0">
                <a:solidFill>
                  <a:srgbClr val="000000"/>
                </a:solidFill>
                <a:latin typeface="微软雅黑"/>
                <a:ea typeface="Apple Casual"/>
              </a:endParaRPr>
            </a:p>
            <a:p>
              <a:pPr fontAlgn="auto">
                <a:lnSpc>
                  <a:spcPct val="150000"/>
                </a:lnSpc>
                <a:spcBef>
                  <a:spcPts val="0"/>
                </a:spcBef>
                <a:spcAft>
                  <a:spcPts val="0"/>
                </a:spcAft>
              </a:pPr>
              <a:r>
                <a:rPr kumimoji="1" lang="zh-CN" altLang="en-US" sz="700" b="1" dirty="0">
                  <a:solidFill>
                    <a:srgbClr val="000000"/>
                  </a:solidFill>
                  <a:latin typeface="微软雅黑"/>
                  <a:ea typeface="Apple Casual"/>
                </a:rPr>
                <a:t>硬件部件</a:t>
              </a:r>
            </a:p>
          </p:txBody>
        </p:sp>
        <p:sp>
          <p:nvSpPr>
            <p:cNvPr id="31" name="TextBox 6"/>
            <p:cNvSpPr txBox="1">
              <a:spLocks noChangeArrowheads="1"/>
            </p:cNvSpPr>
            <p:nvPr/>
          </p:nvSpPr>
          <p:spPr bwMode="auto">
            <a:xfrm>
              <a:off x="1619673" y="6072281"/>
              <a:ext cx="1263229" cy="431037"/>
            </a:xfrm>
            <a:prstGeom prst="rect">
              <a:avLst/>
            </a:prstGeom>
            <a:noFill/>
            <a:ln w="9525">
              <a:noFill/>
              <a:miter lim="800000"/>
              <a:headEnd/>
              <a:tailEnd/>
            </a:ln>
          </p:spPr>
          <p:txBody>
            <a:bodyPr wrap="square">
              <a:spAutoFit/>
            </a:bodyPr>
            <a:lstStyle/>
            <a:p>
              <a:pPr algn="ctr" fontAlgn="auto">
                <a:spcBef>
                  <a:spcPts val="0"/>
                </a:spcBef>
                <a:spcAft>
                  <a:spcPts val="0"/>
                </a:spcAft>
              </a:pPr>
              <a:r>
                <a:rPr kumimoji="1" lang="en-US" altLang="zh-CN" sz="700" b="1" dirty="0">
                  <a:solidFill>
                    <a:srgbClr val="000000"/>
                  </a:solidFill>
                  <a:latin typeface="微软雅黑"/>
                  <a:ea typeface="Apple Casual"/>
                </a:rPr>
                <a:t>1955-1980</a:t>
              </a:r>
              <a:br>
                <a:rPr kumimoji="1" lang="en-US" altLang="zh-CN" sz="700" b="1" dirty="0">
                  <a:solidFill>
                    <a:srgbClr val="000000"/>
                  </a:solidFill>
                  <a:latin typeface="微软雅黑"/>
                  <a:ea typeface="Apple Casual"/>
                </a:rPr>
              </a:br>
              <a:r>
                <a:rPr kumimoji="1" lang="zh-CN" altLang="en-US" sz="700" b="1" dirty="0">
                  <a:solidFill>
                    <a:srgbClr val="000000"/>
                  </a:solidFill>
                  <a:latin typeface="微软雅黑"/>
                  <a:ea typeface="Apple Casual"/>
                </a:rPr>
                <a:t>垂直模式</a:t>
              </a:r>
              <a:endParaRPr kumimoji="1" lang="en-US" altLang="zh-CN" sz="700" b="1" dirty="0">
                <a:solidFill>
                  <a:srgbClr val="000000"/>
                </a:solidFill>
                <a:latin typeface="微软雅黑"/>
                <a:ea typeface="Apple Casual"/>
              </a:endParaRPr>
            </a:p>
          </p:txBody>
        </p:sp>
        <p:sp>
          <p:nvSpPr>
            <p:cNvPr id="32" name="TextBox 7"/>
            <p:cNvSpPr txBox="1">
              <a:spLocks noChangeArrowheads="1"/>
            </p:cNvSpPr>
            <p:nvPr/>
          </p:nvSpPr>
          <p:spPr bwMode="auto">
            <a:xfrm>
              <a:off x="3929063" y="6075362"/>
              <a:ext cx="1309687" cy="431037"/>
            </a:xfrm>
            <a:prstGeom prst="rect">
              <a:avLst/>
            </a:prstGeom>
            <a:noFill/>
            <a:ln w="9525">
              <a:noFill/>
              <a:miter lim="800000"/>
              <a:headEnd/>
              <a:tailEnd/>
            </a:ln>
          </p:spPr>
          <p:txBody>
            <a:bodyPr>
              <a:spAutoFit/>
            </a:bodyPr>
            <a:lstStyle/>
            <a:p>
              <a:pPr algn="ctr" fontAlgn="auto">
                <a:spcBef>
                  <a:spcPts val="0"/>
                </a:spcBef>
                <a:spcAft>
                  <a:spcPts val="0"/>
                </a:spcAft>
              </a:pPr>
              <a:r>
                <a:rPr kumimoji="1" lang="en-US" altLang="zh-CN" sz="700" b="1">
                  <a:solidFill>
                    <a:srgbClr val="000000"/>
                  </a:solidFill>
                  <a:latin typeface="微软雅黑"/>
                  <a:ea typeface="Apple Casual"/>
                </a:rPr>
                <a:t>1980-2005</a:t>
              </a:r>
              <a:br>
                <a:rPr kumimoji="1" lang="en-US" altLang="zh-CN" sz="700" b="1">
                  <a:solidFill>
                    <a:srgbClr val="000000"/>
                  </a:solidFill>
                  <a:latin typeface="微软雅黑"/>
                  <a:ea typeface="Apple Casual"/>
                </a:rPr>
              </a:br>
              <a:r>
                <a:rPr kumimoji="1" lang="zh-CN" altLang="en-US" sz="700" b="1">
                  <a:solidFill>
                    <a:srgbClr val="000000"/>
                  </a:solidFill>
                  <a:latin typeface="微软雅黑"/>
                  <a:ea typeface="Apple Casual"/>
                </a:rPr>
                <a:t>水平化分工</a:t>
              </a:r>
              <a:endParaRPr kumimoji="1" lang="en-US" altLang="zh-CN" sz="700" b="1">
                <a:solidFill>
                  <a:srgbClr val="000000"/>
                </a:solidFill>
                <a:latin typeface="微软雅黑"/>
                <a:ea typeface="Apple Casual"/>
              </a:endParaRPr>
            </a:p>
          </p:txBody>
        </p:sp>
        <p:sp>
          <p:nvSpPr>
            <p:cNvPr id="33" name="TextBox 8"/>
            <p:cNvSpPr txBox="1">
              <a:spLocks noChangeArrowheads="1"/>
            </p:cNvSpPr>
            <p:nvPr/>
          </p:nvSpPr>
          <p:spPr bwMode="auto">
            <a:xfrm>
              <a:off x="6743700" y="6075362"/>
              <a:ext cx="1308099" cy="431037"/>
            </a:xfrm>
            <a:prstGeom prst="rect">
              <a:avLst/>
            </a:prstGeom>
            <a:noFill/>
            <a:ln w="9525">
              <a:noFill/>
              <a:miter lim="800000"/>
              <a:headEnd/>
              <a:tailEnd/>
            </a:ln>
          </p:spPr>
          <p:txBody>
            <a:bodyPr>
              <a:spAutoFit/>
            </a:bodyPr>
            <a:lstStyle/>
            <a:p>
              <a:pPr algn="ctr" fontAlgn="auto">
                <a:spcBef>
                  <a:spcPts val="0"/>
                </a:spcBef>
                <a:spcAft>
                  <a:spcPts val="0"/>
                </a:spcAft>
              </a:pPr>
              <a:r>
                <a:rPr kumimoji="1" lang="en-US" altLang="zh-CN" sz="700" b="1">
                  <a:solidFill>
                    <a:srgbClr val="000000"/>
                  </a:solidFill>
                  <a:latin typeface="微软雅黑"/>
                  <a:ea typeface="Apple Casual"/>
                </a:rPr>
                <a:t>2005-2030</a:t>
              </a:r>
              <a:br>
                <a:rPr kumimoji="1" lang="en-US" altLang="zh-CN" sz="700" b="1">
                  <a:solidFill>
                    <a:srgbClr val="000000"/>
                  </a:solidFill>
                  <a:latin typeface="微软雅黑"/>
                  <a:ea typeface="Apple Casual"/>
                </a:rPr>
              </a:br>
              <a:r>
                <a:rPr kumimoji="1" lang="zh-CN" altLang="en-US" sz="700" b="1">
                  <a:solidFill>
                    <a:srgbClr val="000000"/>
                  </a:solidFill>
                  <a:latin typeface="微软雅黑"/>
                  <a:ea typeface="Apple Casual"/>
                </a:rPr>
                <a:t>端到端设计</a:t>
              </a:r>
              <a:endParaRPr kumimoji="1" lang="en-US" altLang="zh-CN" sz="700" b="1">
                <a:solidFill>
                  <a:srgbClr val="000000"/>
                </a:solidFill>
                <a:latin typeface="微软雅黑"/>
                <a:ea typeface="Apple Casual"/>
              </a:endParaRPr>
            </a:p>
          </p:txBody>
        </p:sp>
        <p:sp>
          <p:nvSpPr>
            <p:cNvPr id="34" name="TextBox 33"/>
            <p:cNvSpPr txBox="1"/>
            <p:nvPr/>
          </p:nvSpPr>
          <p:spPr bwMode="auto">
            <a:xfrm>
              <a:off x="1441450" y="4074027"/>
              <a:ext cx="590551" cy="1637938"/>
            </a:xfrm>
            <a:prstGeom prst="rect">
              <a:avLst/>
            </a:prstGeom>
            <a:solidFill>
              <a:schemeClr val="accent2">
                <a:lumMod val="75000"/>
              </a:schemeClr>
            </a:solidFill>
          </p:spPr>
          <p:txBody>
            <a:bodyPr>
              <a:spAutoFit/>
            </a:bodyPr>
            <a:lstStyle/>
            <a:p>
              <a:pPr fontAlgn="auto">
                <a:spcBef>
                  <a:spcPts val="0"/>
                </a:spcBef>
                <a:spcAft>
                  <a:spcPts val="0"/>
                </a:spcAft>
                <a:defRPr/>
              </a:pPr>
              <a:endParaRPr kumimoji="1" lang="en-US" altLang="zh-CN" sz="700" b="1">
                <a:solidFill>
                  <a:srgbClr val="FFFFFF"/>
                </a:solidFill>
                <a:latin typeface="微软雅黑" pitchFamily="34" charset="-122"/>
                <a:ea typeface="Apple Casual"/>
              </a:endParaRPr>
            </a:p>
            <a:p>
              <a:pPr fontAlgn="auto">
                <a:spcBef>
                  <a:spcPts val="0"/>
                </a:spcBef>
                <a:spcAft>
                  <a:spcPts val="0"/>
                </a:spcAft>
                <a:defRPr/>
              </a:pPr>
              <a:endParaRPr kumimoji="1" lang="en-US" altLang="zh-CN" sz="700" b="1">
                <a:solidFill>
                  <a:srgbClr val="FFFFFF"/>
                </a:solidFill>
                <a:latin typeface="微软雅黑" pitchFamily="34" charset="-122"/>
                <a:ea typeface="Apple Casual"/>
              </a:endParaRPr>
            </a:p>
            <a:p>
              <a:pPr fontAlgn="auto">
                <a:spcBef>
                  <a:spcPts val="0"/>
                </a:spcBef>
                <a:spcAft>
                  <a:spcPts val="0"/>
                </a:spcAft>
                <a:defRPr/>
              </a:pPr>
              <a:endParaRPr kumimoji="1" lang="en-US" altLang="zh-CN" sz="700" b="1">
                <a:solidFill>
                  <a:srgbClr val="FFFFFF"/>
                </a:solidFill>
                <a:latin typeface="微软雅黑" pitchFamily="34" charset="-122"/>
                <a:ea typeface="Apple Casual"/>
              </a:endParaRPr>
            </a:p>
            <a:p>
              <a:pPr fontAlgn="auto">
                <a:spcBef>
                  <a:spcPts val="0"/>
                </a:spcBef>
                <a:spcAft>
                  <a:spcPts val="0"/>
                </a:spcAft>
                <a:defRPr/>
              </a:pPr>
              <a:endParaRPr kumimoji="1" lang="en-US" altLang="zh-CN" sz="700" b="1">
                <a:solidFill>
                  <a:srgbClr val="FFFFFF"/>
                </a:solidFill>
                <a:latin typeface="微软雅黑" pitchFamily="34" charset="-122"/>
                <a:ea typeface="Apple Casual"/>
              </a:endParaRPr>
            </a:p>
            <a:p>
              <a:pPr fontAlgn="auto">
                <a:spcBef>
                  <a:spcPts val="0"/>
                </a:spcBef>
                <a:spcAft>
                  <a:spcPts val="0"/>
                </a:spcAft>
                <a:defRPr/>
              </a:pPr>
              <a:r>
                <a:rPr kumimoji="1" lang="en-US" altLang="zh-CN" sz="700" b="1">
                  <a:solidFill>
                    <a:srgbClr val="FFFFFF"/>
                  </a:solidFill>
                  <a:latin typeface="微软雅黑" pitchFamily="34" charset="-122"/>
                  <a:ea typeface="Apple Casual"/>
                </a:rPr>
                <a:t>IBM</a:t>
              </a:r>
            </a:p>
            <a:p>
              <a:pPr fontAlgn="auto">
                <a:spcBef>
                  <a:spcPts val="0"/>
                </a:spcBef>
                <a:spcAft>
                  <a:spcPts val="0"/>
                </a:spcAft>
                <a:defRPr/>
              </a:pPr>
              <a:endParaRPr kumimoji="1" lang="en-US" altLang="zh-CN" sz="700" b="1">
                <a:solidFill>
                  <a:srgbClr val="FFFFFF"/>
                </a:solidFill>
                <a:latin typeface="微软雅黑" pitchFamily="34" charset="-122"/>
                <a:ea typeface="Apple Casual"/>
              </a:endParaRPr>
            </a:p>
            <a:p>
              <a:pPr fontAlgn="auto">
                <a:spcBef>
                  <a:spcPts val="0"/>
                </a:spcBef>
                <a:spcAft>
                  <a:spcPts val="0"/>
                </a:spcAft>
                <a:defRPr/>
              </a:pPr>
              <a:endParaRPr kumimoji="1" lang="en-US" altLang="zh-CN" sz="700" b="1">
                <a:solidFill>
                  <a:srgbClr val="FFFFFF"/>
                </a:solidFill>
                <a:latin typeface="微软雅黑" pitchFamily="34" charset="-122"/>
                <a:ea typeface="Apple Casual"/>
              </a:endParaRPr>
            </a:p>
            <a:p>
              <a:pPr fontAlgn="auto">
                <a:spcBef>
                  <a:spcPts val="0"/>
                </a:spcBef>
                <a:spcAft>
                  <a:spcPts val="0"/>
                </a:spcAft>
                <a:defRPr/>
              </a:pPr>
              <a:endParaRPr kumimoji="1" lang="en-US" altLang="zh-CN" sz="700" b="1">
                <a:solidFill>
                  <a:srgbClr val="FFFFFF"/>
                </a:solidFill>
                <a:latin typeface="微软雅黑" pitchFamily="34" charset="-122"/>
                <a:ea typeface="Apple Casual"/>
              </a:endParaRPr>
            </a:p>
            <a:p>
              <a:pPr fontAlgn="auto">
                <a:spcBef>
                  <a:spcPts val="0"/>
                </a:spcBef>
                <a:spcAft>
                  <a:spcPts val="0"/>
                </a:spcAft>
                <a:defRPr/>
              </a:pPr>
              <a:endParaRPr kumimoji="1" lang="zh-CN" altLang="en-US" sz="700" b="1">
                <a:solidFill>
                  <a:srgbClr val="FFFFFF"/>
                </a:solidFill>
                <a:latin typeface="微软雅黑" pitchFamily="34" charset="-122"/>
                <a:ea typeface="Apple Casual"/>
              </a:endParaRPr>
            </a:p>
          </p:txBody>
        </p:sp>
        <p:sp>
          <p:nvSpPr>
            <p:cNvPr id="35" name="TextBox 8"/>
            <p:cNvSpPr txBox="1">
              <a:spLocks noChangeArrowheads="1"/>
            </p:cNvSpPr>
            <p:nvPr/>
          </p:nvSpPr>
          <p:spPr bwMode="auto">
            <a:xfrm>
              <a:off x="2032002" y="4073524"/>
              <a:ext cx="587374" cy="1637938"/>
            </a:xfrm>
            <a:prstGeom prst="rect">
              <a:avLst/>
            </a:prstGeom>
            <a:solidFill>
              <a:srgbClr val="FF0000"/>
            </a:solidFill>
            <a:ln w="9525">
              <a:noFill/>
              <a:miter lim="800000"/>
              <a:headEnd/>
              <a:tailEnd/>
            </a:ln>
          </p:spPr>
          <p:txBody>
            <a:bodyPr>
              <a:spAutoFit/>
            </a:bodyPr>
            <a:lstStyle/>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r>
                <a:rPr kumimoji="1" lang="en-US" altLang="zh-CN" sz="700" b="1">
                  <a:solidFill>
                    <a:srgbClr val="FFFFFF"/>
                  </a:solidFill>
                  <a:latin typeface="微软雅黑"/>
                  <a:ea typeface="Apple Casual"/>
                </a:rPr>
                <a:t>DEC</a:t>
              </a: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zh-CN" altLang="en-US" sz="700" b="1">
                <a:solidFill>
                  <a:srgbClr val="FFFFFF"/>
                </a:solidFill>
                <a:latin typeface="微软雅黑"/>
                <a:ea typeface="Apple Casual"/>
              </a:endParaRPr>
            </a:p>
          </p:txBody>
        </p:sp>
        <p:sp>
          <p:nvSpPr>
            <p:cNvPr id="36" name="TextBox 9"/>
            <p:cNvSpPr txBox="1">
              <a:spLocks noChangeArrowheads="1"/>
            </p:cNvSpPr>
            <p:nvPr/>
          </p:nvSpPr>
          <p:spPr bwMode="auto">
            <a:xfrm>
              <a:off x="2619375" y="4073524"/>
              <a:ext cx="590551" cy="1637938"/>
            </a:xfrm>
            <a:prstGeom prst="rect">
              <a:avLst/>
            </a:prstGeom>
            <a:solidFill>
              <a:srgbClr val="00B050"/>
            </a:solidFill>
            <a:ln w="9525">
              <a:noFill/>
              <a:miter lim="800000"/>
              <a:headEnd/>
              <a:tailEnd/>
            </a:ln>
          </p:spPr>
          <p:txBody>
            <a:bodyPr>
              <a:spAutoFit/>
            </a:bodyPr>
            <a:lstStyle/>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r>
                <a:rPr kumimoji="1" lang="en-US" altLang="zh-CN" sz="700" b="1">
                  <a:solidFill>
                    <a:srgbClr val="FFFFFF"/>
                  </a:solidFill>
                  <a:latin typeface="微软雅黑"/>
                  <a:ea typeface="Apple Casual"/>
                </a:rPr>
                <a:t>……</a:t>
              </a: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en-US" altLang="zh-CN" sz="700" b="1">
                <a:solidFill>
                  <a:srgbClr val="FFFFFF"/>
                </a:solidFill>
                <a:latin typeface="微软雅黑"/>
                <a:ea typeface="Apple Casual"/>
              </a:endParaRPr>
            </a:p>
            <a:p>
              <a:pPr fontAlgn="auto">
                <a:spcBef>
                  <a:spcPts val="0"/>
                </a:spcBef>
                <a:spcAft>
                  <a:spcPts val="0"/>
                </a:spcAft>
              </a:pPr>
              <a:endParaRPr kumimoji="1" lang="zh-CN" altLang="en-US" sz="700" b="1">
                <a:solidFill>
                  <a:srgbClr val="FFFFFF"/>
                </a:solidFill>
                <a:latin typeface="微软雅黑"/>
                <a:ea typeface="Apple Casual"/>
              </a:endParaRPr>
            </a:p>
          </p:txBody>
        </p:sp>
        <p:sp>
          <p:nvSpPr>
            <p:cNvPr id="37" name="TextBox 36"/>
            <p:cNvSpPr txBox="1"/>
            <p:nvPr/>
          </p:nvSpPr>
          <p:spPr bwMode="auto">
            <a:xfrm>
              <a:off x="3470276" y="4099426"/>
              <a:ext cx="2095500" cy="280174"/>
            </a:xfrm>
            <a:prstGeom prst="rect">
              <a:avLst/>
            </a:prstGeom>
            <a:solidFill>
              <a:schemeClr val="accent2">
                <a:lumMod val="75000"/>
              </a:schemeClr>
            </a:solidFill>
            <a:ln>
              <a:solidFill>
                <a:schemeClr val="tx1"/>
              </a:solidFill>
            </a:ln>
          </p:spPr>
          <p:txBody>
            <a:bodyPr>
              <a:spAutoFit/>
            </a:bodyPr>
            <a:lstStyle/>
            <a:p>
              <a:pPr fontAlgn="auto">
                <a:spcBef>
                  <a:spcPts val="0"/>
                </a:spcBef>
                <a:spcAft>
                  <a:spcPts val="0"/>
                </a:spcAft>
                <a:defRPr/>
              </a:pPr>
              <a:r>
                <a:rPr kumimoji="1" lang="en-US" altLang="zh-CN" sz="700" b="1">
                  <a:solidFill>
                    <a:srgbClr val="FFFFFF"/>
                  </a:solidFill>
                  <a:latin typeface="微软雅黑" pitchFamily="34" charset="-122"/>
                  <a:ea typeface="Apple Casual"/>
                </a:rPr>
                <a:t>EDS, Andersen, …</a:t>
              </a:r>
              <a:endParaRPr kumimoji="1" lang="zh-CN" altLang="en-US" sz="700" b="1">
                <a:solidFill>
                  <a:srgbClr val="FFFFFF"/>
                </a:solidFill>
                <a:latin typeface="微软雅黑" pitchFamily="34" charset="-122"/>
                <a:ea typeface="Apple Casual"/>
              </a:endParaRPr>
            </a:p>
          </p:txBody>
        </p:sp>
        <p:sp>
          <p:nvSpPr>
            <p:cNvPr id="38" name="TextBox 37"/>
            <p:cNvSpPr txBox="1"/>
            <p:nvPr/>
          </p:nvSpPr>
          <p:spPr bwMode="auto">
            <a:xfrm>
              <a:off x="3470276" y="4431207"/>
              <a:ext cx="2095500" cy="280174"/>
            </a:xfrm>
            <a:prstGeom prst="rect">
              <a:avLst/>
            </a:prstGeom>
            <a:solidFill>
              <a:schemeClr val="accent4"/>
            </a:solidFill>
            <a:ln>
              <a:solidFill>
                <a:schemeClr val="tx1"/>
              </a:solidFill>
            </a:ln>
          </p:spPr>
          <p:txBody>
            <a:bodyPr>
              <a:spAutoFit/>
            </a:bodyPr>
            <a:lstStyle/>
            <a:p>
              <a:pPr fontAlgn="auto">
                <a:spcBef>
                  <a:spcPts val="0"/>
                </a:spcBef>
                <a:spcAft>
                  <a:spcPts val="0"/>
                </a:spcAft>
                <a:defRPr/>
              </a:pPr>
              <a:r>
                <a:rPr kumimoji="1" lang="en-US" altLang="zh-CN" sz="700" b="1" dirty="0">
                  <a:solidFill>
                    <a:srgbClr val="FFFFFF"/>
                  </a:solidFill>
                  <a:latin typeface="微软雅黑" pitchFamily="34" charset="-122"/>
                  <a:ea typeface="Apple Casual"/>
                </a:rPr>
                <a:t>MS Office,  SAP, …</a:t>
              </a:r>
              <a:endParaRPr kumimoji="1" lang="zh-CN" altLang="en-US" sz="700" b="1" dirty="0">
                <a:solidFill>
                  <a:srgbClr val="FFFFFF"/>
                </a:solidFill>
                <a:latin typeface="微软雅黑" pitchFamily="34" charset="-122"/>
                <a:ea typeface="Apple Casual"/>
              </a:endParaRPr>
            </a:p>
          </p:txBody>
        </p:sp>
        <p:sp>
          <p:nvSpPr>
            <p:cNvPr id="39" name="TextBox 12"/>
            <p:cNvSpPr txBox="1">
              <a:spLocks noChangeArrowheads="1"/>
            </p:cNvSpPr>
            <p:nvPr/>
          </p:nvSpPr>
          <p:spPr bwMode="auto">
            <a:xfrm>
              <a:off x="3470276" y="4771899"/>
              <a:ext cx="2095501" cy="280174"/>
            </a:xfrm>
            <a:prstGeom prst="rect">
              <a:avLst/>
            </a:prstGeom>
            <a:solidFill>
              <a:srgbClr val="00B050"/>
            </a:solidFill>
            <a:ln w="9525">
              <a:solidFill>
                <a:schemeClr val="tx1"/>
              </a:solidFill>
              <a:miter lim="800000"/>
              <a:headEnd/>
              <a:tailEnd/>
            </a:ln>
          </p:spPr>
          <p:txBody>
            <a:bodyPr>
              <a:spAutoFit/>
            </a:bodyPr>
            <a:lstStyle/>
            <a:p>
              <a:pPr fontAlgn="auto">
                <a:spcBef>
                  <a:spcPts val="0"/>
                </a:spcBef>
                <a:spcAft>
                  <a:spcPts val="0"/>
                </a:spcAft>
              </a:pPr>
              <a:r>
                <a:rPr kumimoji="1" lang="en-US" altLang="zh-CN" sz="700" b="1">
                  <a:solidFill>
                    <a:srgbClr val="FFFFFF"/>
                  </a:solidFill>
                  <a:latin typeface="微软雅黑"/>
                  <a:ea typeface="Apple Casual"/>
                </a:rPr>
                <a:t>Oracle,  BEA, …</a:t>
              </a:r>
              <a:endParaRPr kumimoji="1" lang="zh-CN" altLang="en-US" sz="700" b="1">
                <a:solidFill>
                  <a:srgbClr val="FFFFFF"/>
                </a:solidFill>
                <a:latin typeface="微软雅黑"/>
                <a:ea typeface="Apple Casual"/>
              </a:endParaRPr>
            </a:p>
          </p:txBody>
        </p:sp>
        <p:sp>
          <p:nvSpPr>
            <p:cNvPr id="40" name="TextBox 39"/>
            <p:cNvSpPr txBox="1">
              <a:spLocks noChangeArrowheads="1"/>
            </p:cNvSpPr>
            <p:nvPr/>
          </p:nvSpPr>
          <p:spPr bwMode="auto">
            <a:xfrm>
              <a:off x="3470276" y="5113554"/>
              <a:ext cx="2095501" cy="280174"/>
            </a:xfrm>
            <a:prstGeom prst="rect">
              <a:avLst/>
            </a:prstGeom>
            <a:solidFill>
              <a:srgbClr val="FF99CC"/>
            </a:solidFill>
            <a:ln w="9525">
              <a:solidFill>
                <a:schemeClr val="tx1"/>
              </a:solidFill>
              <a:miter lim="800000"/>
              <a:headEnd/>
              <a:tailEnd/>
            </a:ln>
          </p:spPr>
          <p:txBody>
            <a:bodyPr>
              <a:spAutoFit/>
            </a:bodyPr>
            <a:lstStyle/>
            <a:p>
              <a:pPr fontAlgn="auto">
                <a:spcBef>
                  <a:spcPts val="0"/>
                </a:spcBef>
                <a:spcAft>
                  <a:spcPts val="0"/>
                </a:spcAft>
              </a:pPr>
              <a:r>
                <a:rPr kumimoji="1" lang="en-US" altLang="zh-CN" sz="700" b="1">
                  <a:solidFill>
                    <a:srgbClr val="000000"/>
                  </a:solidFill>
                  <a:latin typeface="微软雅黑"/>
                  <a:ea typeface="Apple Casual"/>
                </a:rPr>
                <a:t>Windows,  Unix, …</a:t>
              </a:r>
              <a:endParaRPr kumimoji="1" lang="zh-CN" altLang="en-US" sz="700" b="1">
                <a:solidFill>
                  <a:srgbClr val="000000"/>
                </a:solidFill>
                <a:latin typeface="微软雅黑"/>
                <a:ea typeface="Apple Casual"/>
              </a:endParaRPr>
            </a:p>
          </p:txBody>
        </p:sp>
        <p:sp>
          <p:nvSpPr>
            <p:cNvPr id="41" name="TextBox 40"/>
            <p:cNvSpPr txBox="1">
              <a:spLocks noChangeArrowheads="1"/>
            </p:cNvSpPr>
            <p:nvPr/>
          </p:nvSpPr>
          <p:spPr bwMode="auto">
            <a:xfrm>
              <a:off x="3470276" y="5442853"/>
              <a:ext cx="2095501" cy="280174"/>
            </a:xfrm>
            <a:prstGeom prst="rect">
              <a:avLst/>
            </a:prstGeom>
            <a:solidFill>
              <a:srgbClr val="FFFF00"/>
            </a:solidFill>
            <a:ln w="9525">
              <a:solidFill>
                <a:schemeClr val="tx1"/>
              </a:solidFill>
              <a:miter lim="800000"/>
              <a:headEnd/>
              <a:tailEnd/>
            </a:ln>
          </p:spPr>
          <p:txBody>
            <a:bodyPr>
              <a:spAutoFit/>
            </a:bodyPr>
            <a:lstStyle/>
            <a:p>
              <a:pPr fontAlgn="auto">
                <a:spcBef>
                  <a:spcPts val="0"/>
                </a:spcBef>
                <a:spcAft>
                  <a:spcPts val="0"/>
                </a:spcAft>
              </a:pPr>
              <a:r>
                <a:rPr kumimoji="1" lang="en-US" altLang="zh-CN" sz="700" b="1">
                  <a:solidFill>
                    <a:srgbClr val="000000"/>
                  </a:solidFill>
                  <a:latin typeface="微软雅黑"/>
                  <a:ea typeface="Apple Casual"/>
                </a:rPr>
                <a:t>HP,  Cisco,  Dell, …</a:t>
              </a:r>
              <a:endParaRPr kumimoji="1" lang="zh-CN" altLang="en-US" sz="700" b="1">
                <a:solidFill>
                  <a:srgbClr val="000000"/>
                </a:solidFill>
                <a:latin typeface="微软雅黑"/>
                <a:ea typeface="Apple Casual"/>
              </a:endParaRPr>
            </a:p>
          </p:txBody>
        </p:sp>
        <p:sp>
          <p:nvSpPr>
            <p:cNvPr id="42" name="TextBox 41"/>
            <p:cNvSpPr txBox="1">
              <a:spLocks noChangeArrowheads="1"/>
            </p:cNvSpPr>
            <p:nvPr/>
          </p:nvSpPr>
          <p:spPr bwMode="auto">
            <a:xfrm>
              <a:off x="3470276" y="5770563"/>
              <a:ext cx="2095501" cy="280174"/>
            </a:xfrm>
            <a:prstGeom prst="rect">
              <a:avLst/>
            </a:prstGeom>
            <a:solidFill>
              <a:srgbClr val="CCFFCC"/>
            </a:solidFill>
            <a:ln w="9525">
              <a:solidFill>
                <a:schemeClr val="tx1"/>
              </a:solidFill>
              <a:miter lim="800000"/>
              <a:headEnd/>
              <a:tailEnd/>
            </a:ln>
          </p:spPr>
          <p:txBody>
            <a:bodyPr>
              <a:spAutoFit/>
            </a:bodyPr>
            <a:lstStyle/>
            <a:p>
              <a:pPr fontAlgn="auto">
                <a:spcBef>
                  <a:spcPts val="0"/>
                </a:spcBef>
                <a:spcAft>
                  <a:spcPts val="0"/>
                </a:spcAft>
              </a:pPr>
              <a:r>
                <a:rPr kumimoji="1" lang="en-US" altLang="zh-CN" sz="700" b="1">
                  <a:solidFill>
                    <a:srgbClr val="000000"/>
                  </a:solidFill>
                  <a:latin typeface="微软雅黑"/>
                  <a:ea typeface="Apple Casual"/>
                </a:rPr>
                <a:t>Intel,  Seagate, …</a:t>
              </a:r>
              <a:endParaRPr kumimoji="1" lang="zh-CN" altLang="en-US" sz="700" b="1">
                <a:solidFill>
                  <a:srgbClr val="000000"/>
                </a:solidFill>
                <a:latin typeface="微软雅黑"/>
                <a:ea typeface="Apple Casual"/>
              </a:endParaRPr>
            </a:p>
          </p:txBody>
        </p:sp>
        <p:sp>
          <p:nvSpPr>
            <p:cNvPr id="43" name="TextBox 42"/>
            <p:cNvSpPr txBox="1"/>
            <p:nvPr/>
          </p:nvSpPr>
          <p:spPr bwMode="auto">
            <a:xfrm>
              <a:off x="5891214" y="4112126"/>
              <a:ext cx="2749549" cy="280174"/>
            </a:xfrm>
            <a:prstGeom prst="rect">
              <a:avLst/>
            </a:prstGeom>
            <a:solidFill>
              <a:schemeClr val="accent2">
                <a:lumMod val="75000"/>
              </a:schemeClr>
            </a:solidFill>
            <a:ln>
              <a:solidFill>
                <a:schemeClr val="tx1"/>
              </a:solidFill>
            </a:ln>
          </p:spPr>
          <p:txBody>
            <a:bodyPr>
              <a:spAutoFit/>
            </a:bodyPr>
            <a:lstStyle/>
            <a:p>
              <a:pPr fontAlgn="auto">
                <a:spcBef>
                  <a:spcPts val="0"/>
                </a:spcBef>
                <a:spcAft>
                  <a:spcPts val="0"/>
                </a:spcAft>
                <a:defRPr/>
              </a:pPr>
              <a:r>
                <a:rPr kumimoji="1" lang="en-US" altLang="zh-CN" sz="700" b="1">
                  <a:solidFill>
                    <a:srgbClr val="FFFFFF"/>
                  </a:solidFill>
                  <a:latin typeface="微软雅黑" pitchFamily="34" charset="-122"/>
                  <a:ea typeface="Apple Casual"/>
                </a:rPr>
                <a:t>IBM, EDS, …</a:t>
              </a:r>
              <a:endParaRPr kumimoji="1" lang="zh-CN" altLang="en-US" sz="700" b="1">
                <a:solidFill>
                  <a:srgbClr val="FFFFFF"/>
                </a:solidFill>
                <a:latin typeface="微软雅黑" pitchFamily="34" charset="-122"/>
                <a:ea typeface="Apple Casual"/>
              </a:endParaRPr>
            </a:p>
          </p:txBody>
        </p:sp>
        <p:sp>
          <p:nvSpPr>
            <p:cNvPr id="44" name="TextBox 43"/>
            <p:cNvSpPr txBox="1"/>
            <p:nvPr/>
          </p:nvSpPr>
          <p:spPr bwMode="auto">
            <a:xfrm>
              <a:off x="5891214" y="4443906"/>
              <a:ext cx="2749549" cy="280174"/>
            </a:xfrm>
            <a:prstGeom prst="rect">
              <a:avLst/>
            </a:prstGeom>
            <a:solidFill>
              <a:schemeClr val="accent4"/>
            </a:solidFill>
            <a:ln>
              <a:solidFill>
                <a:schemeClr val="tx1"/>
              </a:solidFill>
            </a:ln>
          </p:spPr>
          <p:txBody>
            <a:bodyPr>
              <a:spAutoFit/>
            </a:bodyPr>
            <a:lstStyle/>
            <a:p>
              <a:pPr fontAlgn="auto">
                <a:spcBef>
                  <a:spcPts val="0"/>
                </a:spcBef>
                <a:spcAft>
                  <a:spcPts val="0"/>
                </a:spcAft>
                <a:defRPr/>
              </a:pPr>
              <a:r>
                <a:rPr kumimoji="1" lang="en-US" altLang="zh-CN" sz="700" b="1">
                  <a:solidFill>
                    <a:srgbClr val="FFFFFF"/>
                  </a:solidFill>
                  <a:latin typeface="微软雅黑" pitchFamily="34" charset="-122"/>
                  <a:ea typeface="Apple Casual"/>
                </a:rPr>
                <a:t>MS Office,  SAP, …</a:t>
              </a:r>
              <a:endParaRPr kumimoji="1" lang="zh-CN" altLang="en-US" sz="700" b="1">
                <a:solidFill>
                  <a:srgbClr val="FFFFFF"/>
                </a:solidFill>
                <a:latin typeface="微软雅黑" pitchFamily="34" charset="-122"/>
                <a:ea typeface="Apple Casual"/>
              </a:endParaRPr>
            </a:p>
          </p:txBody>
        </p:sp>
        <p:sp>
          <p:nvSpPr>
            <p:cNvPr id="45" name="TextBox 44"/>
            <p:cNvSpPr txBox="1">
              <a:spLocks noChangeArrowheads="1"/>
            </p:cNvSpPr>
            <p:nvPr/>
          </p:nvSpPr>
          <p:spPr bwMode="auto">
            <a:xfrm>
              <a:off x="5891214" y="4784255"/>
              <a:ext cx="2749549" cy="280174"/>
            </a:xfrm>
            <a:prstGeom prst="rect">
              <a:avLst/>
            </a:prstGeom>
            <a:solidFill>
              <a:srgbClr val="00B050"/>
            </a:solidFill>
            <a:ln w="9525">
              <a:solidFill>
                <a:schemeClr val="tx1"/>
              </a:solidFill>
              <a:miter lim="800000"/>
              <a:headEnd/>
              <a:tailEnd/>
            </a:ln>
          </p:spPr>
          <p:txBody>
            <a:bodyPr>
              <a:spAutoFit/>
            </a:bodyPr>
            <a:lstStyle/>
            <a:p>
              <a:pPr fontAlgn="auto">
                <a:spcBef>
                  <a:spcPts val="0"/>
                </a:spcBef>
                <a:spcAft>
                  <a:spcPts val="0"/>
                </a:spcAft>
              </a:pPr>
              <a:r>
                <a:rPr kumimoji="1" lang="en-US" altLang="zh-CN" sz="700" b="1">
                  <a:solidFill>
                    <a:srgbClr val="FFFFFF"/>
                  </a:solidFill>
                  <a:latin typeface="微软雅黑"/>
                  <a:ea typeface="Apple Casual"/>
                </a:rPr>
                <a:t>Oracle,  BEA, </a:t>
              </a:r>
              <a:r>
                <a:rPr kumimoji="1" lang="en-US" altLang="zh-CN" sz="700">
                  <a:solidFill>
                    <a:srgbClr val="FFFFFF"/>
                  </a:solidFill>
                  <a:latin typeface="微软雅黑"/>
                  <a:ea typeface="Apple Casual"/>
                </a:rPr>
                <a:t>L</a:t>
              </a:r>
              <a:r>
                <a:rPr kumimoji="1" lang="en-US" altLang="zh-CN" sz="700" b="1">
                  <a:solidFill>
                    <a:srgbClr val="FFFFFF"/>
                  </a:solidFill>
                  <a:latin typeface="微软雅黑"/>
                  <a:ea typeface="Apple Casual"/>
                </a:rPr>
                <a:t>AMP, …</a:t>
              </a:r>
              <a:endParaRPr kumimoji="1" lang="zh-CN" altLang="en-US" sz="700" b="1">
                <a:solidFill>
                  <a:srgbClr val="FFFFFF"/>
                </a:solidFill>
                <a:latin typeface="微软雅黑"/>
                <a:ea typeface="Apple Casual"/>
              </a:endParaRPr>
            </a:p>
          </p:txBody>
        </p:sp>
        <p:sp>
          <p:nvSpPr>
            <p:cNvPr id="46" name="TextBox 45"/>
            <p:cNvSpPr txBox="1">
              <a:spLocks noChangeArrowheads="1"/>
            </p:cNvSpPr>
            <p:nvPr/>
          </p:nvSpPr>
          <p:spPr bwMode="auto">
            <a:xfrm>
              <a:off x="5891214" y="5113554"/>
              <a:ext cx="2749549" cy="280174"/>
            </a:xfrm>
            <a:prstGeom prst="rect">
              <a:avLst/>
            </a:prstGeom>
            <a:solidFill>
              <a:srgbClr val="FF99CC"/>
            </a:solidFill>
            <a:ln w="9525">
              <a:solidFill>
                <a:schemeClr val="tx1"/>
              </a:solidFill>
              <a:miter lim="800000"/>
              <a:headEnd/>
              <a:tailEnd/>
            </a:ln>
          </p:spPr>
          <p:txBody>
            <a:bodyPr>
              <a:spAutoFit/>
            </a:bodyPr>
            <a:lstStyle/>
            <a:p>
              <a:pPr fontAlgn="auto">
                <a:spcBef>
                  <a:spcPts val="0"/>
                </a:spcBef>
                <a:spcAft>
                  <a:spcPts val="0"/>
                </a:spcAft>
              </a:pPr>
              <a:r>
                <a:rPr kumimoji="1" lang="en-US" altLang="zh-CN" sz="700" b="1">
                  <a:solidFill>
                    <a:srgbClr val="000000"/>
                  </a:solidFill>
                  <a:latin typeface="微软雅黑"/>
                  <a:ea typeface="Apple Casual"/>
                </a:rPr>
                <a:t>Android, Windows, Linux…</a:t>
              </a:r>
              <a:endParaRPr kumimoji="1" lang="zh-CN" altLang="en-US" sz="700" b="1">
                <a:solidFill>
                  <a:srgbClr val="000000"/>
                </a:solidFill>
                <a:latin typeface="微软雅黑"/>
                <a:ea typeface="Apple Casual"/>
              </a:endParaRPr>
            </a:p>
          </p:txBody>
        </p:sp>
        <p:sp>
          <p:nvSpPr>
            <p:cNvPr id="47" name="TextBox 46"/>
            <p:cNvSpPr txBox="1">
              <a:spLocks noChangeArrowheads="1"/>
            </p:cNvSpPr>
            <p:nvPr/>
          </p:nvSpPr>
          <p:spPr bwMode="auto">
            <a:xfrm>
              <a:off x="5891214" y="5442853"/>
              <a:ext cx="2749549" cy="280174"/>
            </a:xfrm>
            <a:prstGeom prst="rect">
              <a:avLst/>
            </a:prstGeom>
            <a:solidFill>
              <a:srgbClr val="FFFF00"/>
            </a:solidFill>
            <a:ln w="9525">
              <a:solidFill>
                <a:schemeClr val="tx1"/>
              </a:solidFill>
              <a:miter lim="800000"/>
              <a:headEnd/>
              <a:tailEnd/>
            </a:ln>
          </p:spPr>
          <p:txBody>
            <a:bodyPr>
              <a:spAutoFit/>
            </a:bodyPr>
            <a:lstStyle/>
            <a:p>
              <a:pPr fontAlgn="auto">
                <a:spcBef>
                  <a:spcPts val="0"/>
                </a:spcBef>
                <a:spcAft>
                  <a:spcPts val="0"/>
                </a:spcAft>
              </a:pPr>
              <a:r>
                <a:rPr kumimoji="1" lang="en-US" altLang="zh-CN" sz="700" b="1">
                  <a:solidFill>
                    <a:srgbClr val="000000"/>
                  </a:solidFill>
                  <a:latin typeface="微软雅黑"/>
                  <a:ea typeface="Apple Casual"/>
                </a:rPr>
                <a:t>HP,  Cisco,  </a:t>
              </a:r>
              <a:r>
                <a:rPr kumimoji="1" lang="zh-CN" altLang="en-US" sz="700" b="1">
                  <a:solidFill>
                    <a:srgbClr val="000000"/>
                  </a:solidFill>
                  <a:latin typeface="微软雅黑"/>
                  <a:ea typeface="Apple Casual"/>
                </a:rPr>
                <a:t>联想</a:t>
              </a:r>
              <a:r>
                <a:rPr kumimoji="1" lang="en-US" altLang="zh-CN" sz="700" b="1">
                  <a:solidFill>
                    <a:srgbClr val="000000"/>
                  </a:solidFill>
                  <a:latin typeface="微软雅黑"/>
                  <a:ea typeface="Apple Casual"/>
                </a:rPr>
                <a:t>, …</a:t>
              </a:r>
              <a:endParaRPr kumimoji="1" lang="zh-CN" altLang="en-US" sz="700" b="1">
                <a:solidFill>
                  <a:srgbClr val="000000"/>
                </a:solidFill>
                <a:latin typeface="微软雅黑"/>
                <a:ea typeface="Apple Casual"/>
              </a:endParaRPr>
            </a:p>
          </p:txBody>
        </p:sp>
        <p:sp>
          <p:nvSpPr>
            <p:cNvPr id="48" name="TextBox 47"/>
            <p:cNvSpPr txBox="1">
              <a:spLocks noChangeArrowheads="1"/>
            </p:cNvSpPr>
            <p:nvPr/>
          </p:nvSpPr>
          <p:spPr bwMode="auto">
            <a:xfrm>
              <a:off x="5891214" y="5770563"/>
              <a:ext cx="2749549" cy="280174"/>
            </a:xfrm>
            <a:prstGeom prst="rect">
              <a:avLst/>
            </a:prstGeom>
            <a:solidFill>
              <a:srgbClr val="CCFFCC"/>
            </a:solidFill>
            <a:ln w="9525">
              <a:solidFill>
                <a:schemeClr val="tx1"/>
              </a:solidFill>
              <a:miter lim="800000"/>
              <a:headEnd/>
              <a:tailEnd/>
            </a:ln>
          </p:spPr>
          <p:txBody>
            <a:bodyPr>
              <a:spAutoFit/>
            </a:bodyPr>
            <a:lstStyle/>
            <a:p>
              <a:pPr fontAlgn="auto">
                <a:spcBef>
                  <a:spcPts val="0"/>
                </a:spcBef>
                <a:spcAft>
                  <a:spcPts val="0"/>
                </a:spcAft>
              </a:pPr>
              <a:r>
                <a:rPr kumimoji="1" lang="en-US" altLang="zh-CN" sz="700" b="1">
                  <a:solidFill>
                    <a:srgbClr val="000000"/>
                  </a:solidFill>
                  <a:latin typeface="微软雅黑"/>
                  <a:ea typeface="Apple Casual"/>
                </a:rPr>
                <a:t>Intel,  ARM, Seagate, …</a:t>
              </a:r>
              <a:endParaRPr kumimoji="1" lang="zh-CN" altLang="en-US" sz="700" b="1">
                <a:solidFill>
                  <a:srgbClr val="000000"/>
                </a:solidFill>
                <a:latin typeface="微软雅黑"/>
                <a:ea typeface="Apple Casual"/>
              </a:endParaRPr>
            </a:p>
          </p:txBody>
        </p:sp>
        <p:sp>
          <p:nvSpPr>
            <p:cNvPr id="49" name="TextBox 48"/>
            <p:cNvSpPr txBox="1">
              <a:spLocks noChangeArrowheads="1"/>
            </p:cNvSpPr>
            <p:nvPr/>
          </p:nvSpPr>
          <p:spPr bwMode="auto">
            <a:xfrm>
              <a:off x="6516687" y="3846514"/>
              <a:ext cx="554037" cy="1637938"/>
            </a:xfrm>
            <a:prstGeom prst="rect">
              <a:avLst/>
            </a:prstGeom>
            <a:solidFill>
              <a:srgbClr val="FFFF99">
                <a:alpha val="49019"/>
              </a:srgbClr>
            </a:solidFill>
            <a:ln w="9525">
              <a:solidFill>
                <a:schemeClr val="tx1"/>
              </a:solidFill>
              <a:miter lim="800000"/>
              <a:headEnd/>
              <a:tailEnd/>
            </a:ln>
          </p:spPr>
          <p:txBody>
            <a:bodyPr>
              <a:spAutoFit/>
            </a:bodyPr>
            <a:lstStyle/>
            <a:p>
              <a:pPr fontAlgn="auto">
                <a:spcBef>
                  <a:spcPts val="0"/>
                </a:spcBef>
                <a:spcAft>
                  <a:spcPts val="0"/>
                </a:spcAft>
              </a:pPr>
              <a:endParaRPr kumimoji="1" lang="en-US" altLang="zh-CN" sz="700" b="1" dirty="0">
                <a:solidFill>
                  <a:srgbClr val="000000"/>
                </a:solidFill>
                <a:latin typeface="微软雅黑"/>
                <a:ea typeface="Apple Casual"/>
              </a:endParaRPr>
            </a:p>
            <a:p>
              <a:pPr fontAlgn="auto">
                <a:spcBef>
                  <a:spcPts val="0"/>
                </a:spcBef>
                <a:spcAft>
                  <a:spcPts val="0"/>
                </a:spcAft>
              </a:pPr>
              <a:endParaRPr kumimoji="1" lang="en-US" altLang="zh-CN" sz="700" b="1" dirty="0">
                <a:solidFill>
                  <a:srgbClr val="000000"/>
                </a:solidFill>
                <a:latin typeface="微软雅黑"/>
                <a:ea typeface="Apple Casual"/>
              </a:endParaRPr>
            </a:p>
            <a:p>
              <a:pPr fontAlgn="auto">
                <a:spcBef>
                  <a:spcPts val="0"/>
                </a:spcBef>
                <a:spcAft>
                  <a:spcPts val="0"/>
                </a:spcAft>
              </a:pPr>
              <a:endParaRPr kumimoji="1" lang="en-US" altLang="zh-CN" sz="700" b="1" dirty="0">
                <a:solidFill>
                  <a:srgbClr val="000000"/>
                </a:solidFill>
                <a:latin typeface="微软雅黑"/>
                <a:ea typeface="Apple Casual"/>
              </a:endParaRPr>
            </a:p>
            <a:p>
              <a:pPr fontAlgn="auto">
                <a:spcBef>
                  <a:spcPts val="0"/>
                </a:spcBef>
                <a:spcAft>
                  <a:spcPts val="0"/>
                </a:spcAft>
              </a:pPr>
              <a:endParaRPr kumimoji="1" lang="en-US" altLang="zh-CN" sz="700" b="1" dirty="0">
                <a:solidFill>
                  <a:srgbClr val="000000"/>
                </a:solidFill>
                <a:latin typeface="微软雅黑"/>
                <a:ea typeface="Apple Casual"/>
              </a:endParaRPr>
            </a:p>
            <a:p>
              <a:pPr fontAlgn="auto">
                <a:spcBef>
                  <a:spcPts val="0"/>
                </a:spcBef>
                <a:spcAft>
                  <a:spcPts val="0"/>
                </a:spcAft>
              </a:pPr>
              <a:r>
                <a:rPr kumimoji="1" lang="zh-CN" altLang="en-US" sz="700" b="1" dirty="0">
                  <a:solidFill>
                    <a:srgbClr val="000000"/>
                  </a:solidFill>
                  <a:latin typeface="微软雅黑"/>
                  <a:ea typeface="Apple Casual"/>
                </a:rPr>
                <a:t>苹果</a:t>
              </a:r>
              <a:endParaRPr kumimoji="1" lang="en-US" altLang="zh-CN" sz="700" b="1" dirty="0">
                <a:solidFill>
                  <a:srgbClr val="000000"/>
                </a:solidFill>
                <a:latin typeface="微软雅黑"/>
                <a:ea typeface="Apple Casual"/>
              </a:endParaRPr>
            </a:p>
            <a:p>
              <a:pPr fontAlgn="auto">
                <a:spcBef>
                  <a:spcPts val="0"/>
                </a:spcBef>
                <a:spcAft>
                  <a:spcPts val="0"/>
                </a:spcAft>
              </a:pPr>
              <a:endParaRPr kumimoji="1" lang="en-US" altLang="zh-CN" sz="700" b="1" dirty="0">
                <a:solidFill>
                  <a:srgbClr val="000000"/>
                </a:solidFill>
                <a:latin typeface="微软雅黑"/>
                <a:ea typeface="Apple Casual"/>
              </a:endParaRPr>
            </a:p>
            <a:p>
              <a:pPr fontAlgn="auto">
                <a:spcBef>
                  <a:spcPts val="0"/>
                </a:spcBef>
                <a:spcAft>
                  <a:spcPts val="0"/>
                </a:spcAft>
              </a:pPr>
              <a:endParaRPr kumimoji="1" lang="en-US" altLang="zh-CN" sz="700" b="1" dirty="0">
                <a:solidFill>
                  <a:srgbClr val="000000"/>
                </a:solidFill>
                <a:latin typeface="微软雅黑"/>
                <a:ea typeface="Apple Casual"/>
              </a:endParaRPr>
            </a:p>
            <a:p>
              <a:pPr fontAlgn="auto">
                <a:spcBef>
                  <a:spcPts val="0"/>
                </a:spcBef>
                <a:spcAft>
                  <a:spcPts val="0"/>
                </a:spcAft>
              </a:pPr>
              <a:endParaRPr kumimoji="1" lang="en-US" altLang="zh-CN" sz="700" b="1" dirty="0">
                <a:solidFill>
                  <a:srgbClr val="000000"/>
                </a:solidFill>
                <a:latin typeface="微软雅黑"/>
                <a:ea typeface="Apple Casual"/>
              </a:endParaRPr>
            </a:p>
            <a:p>
              <a:pPr fontAlgn="auto">
                <a:spcBef>
                  <a:spcPts val="0"/>
                </a:spcBef>
                <a:spcAft>
                  <a:spcPts val="0"/>
                </a:spcAft>
              </a:pPr>
              <a:endParaRPr kumimoji="1" lang="zh-CN" altLang="en-US" sz="700" b="1" dirty="0">
                <a:solidFill>
                  <a:srgbClr val="000000"/>
                </a:solidFill>
                <a:latin typeface="微软雅黑"/>
                <a:ea typeface="Apple Casual"/>
              </a:endParaRPr>
            </a:p>
          </p:txBody>
        </p:sp>
        <p:sp>
          <p:nvSpPr>
            <p:cNvPr id="50" name="TextBox 49"/>
            <p:cNvSpPr txBox="1">
              <a:spLocks noChangeArrowheads="1"/>
            </p:cNvSpPr>
            <p:nvPr/>
          </p:nvSpPr>
          <p:spPr bwMode="auto">
            <a:xfrm>
              <a:off x="7121525" y="3846513"/>
              <a:ext cx="557213" cy="1886897"/>
            </a:xfrm>
            <a:prstGeom prst="rect">
              <a:avLst/>
            </a:prstGeom>
            <a:solidFill>
              <a:srgbClr val="66FFFF">
                <a:alpha val="67058"/>
              </a:srgbClr>
            </a:solidFill>
            <a:ln w="9525">
              <a:solidFill>
                <a:schemeClr val="tx1"/>
              </a:solidFill>
              <a:miter lim="800000"/>
              <a:headEnd/>
              <a:tailEnd/>
            </a:ln>
          </p:spPr>
          <p:txBody>
            <a:bodyPr anchor="ctr"/>
            <a:lstStyle/>
            <a:p>
              <a:pPr fontAlgn="auto">
                <a:spcBef>
                  <a:spcPts val="0"/>
                </a:spcBef>
                <a:spcAft>
                  <a:spcPts val="0"/>
                </a:spcAft>
              </a:pPr>
              <a:r>
                <a:rPr kumimoji="1" lang="zh-CN" altLang="en-US" sz="700" b="1" dirty="0">
                  <a:solidFill>
                    <a:srgbClr val="000000"/>
                  </a:solidFill>
                  <a:latin typeface="微软雅黑"/>
                  <a:ea typeface="Apple Casual"/>
                </a:rPr>
                <a:t>脸谱</a:t>
              </a:r>
              <a:endParaRPr kumimoji="1" lang="en-US" altLang="zh-CN" sz="700" b="1" dirty="0">
                <a:solidFill>
                  <a:srgbClr val="000000"/>
                </a:solidFill>
                <a:latin typeface="微软雅黑"/>
                <a:ea typeface="Apple Casual"/>
              </a:endParaRPr>
            </a:p>
            <a:p>
              <a:pPr fontAlgn="auto">
                <a:spcBef>
                  <a:spcPts val="0"/>
                </a:spcBef>
                <a:spcAft>
                  <a:spcPts val="0"/>
                </a:spcAft>
              </a:pPr>
              <a:endParaRPr kumimoji="1" lang="en-US" altLang="zh-CN" sz="700" b="1" dirty="0">
                <a:solidFill>
                  <a:srgbClr val="000000"/>
                </a:solidFill>
                <a:latin typeface="微软雅黑"/>
                <a:ea typeface="Apple Casual"/>
              </a:endParaRPr>
            </a:p>
            <a:p>
              <a:pPr fontAlgn="auto">
                <a:spcBef>
                  <a:spcPts val="0"/>
                </a:spcBef>
                <a:spcAft>
                  <a:spcPts val="0"/>
                </a:spcAft>
              </a:pPr>
              <a:endParaRPr kumimoji="1" lang="en-US" altLang="zh-CN" sz="700" b="1" dirty="0">
                <a:solidFill>
                  <a:srgbClr val="000000"/>
                </a:solidFill>
                <a:latin typeface="微软雅黑"/>
                <a:ea typeface="Apple Casual"/>
              </a:endParaRPr>
            </a:p>
            <a:p>
              <a:pPr fontAlgn="auto">
                <a:spcBef>
                  <a:spcPts val="0"/>
                </a:spcBef>
                <a:spcAft>
                  <a:spcPts val="0"/>
                </a:spcAft>
              </a:pPr>
              <a:r>
                <a:rPr kumimoji="1" lang="zh-CN" altLang="en-US" sz="700" b="1" dirty="0">
                  <a:solidFill>
                    <a:srgbClr val="000000"/>
                  </a:solidFill>
                  <a:latin typeface="微软雅黑"/>
                  <a:ea typeface="Apple Casual"/>
                </a:rPr>
                <a:t>谷歌</a:t>
              </a:r>
            </a:p>
          </p:txBody>
        </p:sp>
        <p:sp>
          <p:nvSpPr>
            <p:cNvPr id="51" name="TextBox 50"/>
            <p:cNvSpPr txBox="1">
              <a:spLocks noChangeArrowheads="1"/>
            </p:cNvSpPr>
            <p:nvPr/>
          </p:nvSpPr>
          <p:spPr bwMode="auto">
            <a:xfrm>
              <a:off x="7729538" y="3873501"/>
              <a:ext cx="554037" cy="1427938"/>
            </a:xfrm>
            <a:prstGeom prst="rect">
              <a:avLst/>
            </a:prstGeom>
            <a:solidFill>
              <a:srgbClr val="FFCCFF">
                <a:alpha val="67058"/>
              </a:srgbClr>
            </a:solidFill>
            <a:ln w="9525">
              <a:solidFill>
                <a:schemeClr val="tx1"/>
              </a:solidFill>
              <a:miter lim="800000"/>
              <a:headEnd/>
              <a:tailEnd/>
            </a:ln>
          </p:spPr>
          <p:txBody>
            <a:bodyPr anchor="ctr"/>
            <a:lstStyle/>
            <a:p>
              <a:pPr fontAlgn="auto">
                <a:spcBef>
                  <a:spcPts val="0"/>
                </a:spcBef>
                <a:spcAft>
                  <a:spcPts val="0"/>
                </a:spcAft>
              </a:pPr>
              <a:r>
                <a:rPr kumimoji="1" lang="zh-CN" altLang="en-US" sz="700" b="1">
                  <a:solidFill>
                    <a:srgbClr val="000000"/>
                  </a:solidFill>
                  <a:latin typeface="微软雅黑"/>
                  <a:ea typeface="Apple Casual"/>
                </a:rPr>
                <a:t>百度、</a:t>
              </a:r>
              <a:endParaRPr kumimoji="1" lang="en-US" altLang="zh-CN" sz="700" b="1">
                <a:solidFill>
                  <a:srgbClr val="000000"/>
                </a:solidFill>
                <a:latin typeface="微软雅黑"/>
                <a:ea typeface="Apple Casual"/>
              </a:endParaRPr>
            </a:p>
            <a:p>
              <a:pPr fontAlgn="auto">
                <a:spcBef>
                  <a:spcPts val="0"/>
                </a:spcBef>
                <a:spcAft>
                  <a:spcPts val="0"/>
                </a:spcAft>
              </a:pPr>
              <a:r>
                <a:rPr kumimoji="1" lang="zh-CN" altLang="en-US" sz="700" b="1">
                  <a:solidFill>
                    <a:srgbClr val="000000"/>
                  </a:solidFill>
                  <a:latin typeface="微软雅黑"/>
                  <a:ea typeface="Apple Casual"/>
                </a:rPr>
                <a:t>腾讯、</a:t>
              </a:r>
              <a:endParaRPr kumimoji="1" lang="en-US" altLang="zh-CN" sz="700" b="1">
                <a:solidFill>
                  <a:srgbClr val="000000"/>
                </a:solidFill>
                <a:latin typeface="微软雅黑"/>
                <a:ea typeface="Apple Casual"/>
              </a:endParaRPr>
            </a:p>
            <a:p>
              <a:pPr fontAlgn="auto">
                <a:spcBef>
                  <a:spcPts val="0"/>
                </a:spcBef>
                <a:spcAft>
                  <a:spcPts val="0"/>
                </a:spcAft>
              </a:pPr>
              <a:r>
                <a:rPr kumimoji="1" lang="zh-CN" altLang="en-US" sz="700" b="1">
                  <a:solidFill>
                    <a:srgbClr val="000000"/>
                  </a:solidFill>
                  <a:latin typeface="微软雅黑"/>
                  <a:ea typeface="Apple Casual"/>
                </a:rPr>
                <a:t>阿里</a:t>
              </a:r>
              <a:br>
                <a:rPr kumimoji="1" lang="zh-CN" altLang="en-US" sz="700" b="1">
                  <a:solidFill>
                    <a:srgbClr val="000000"/>
                  </a:solidFill>
                  <a:latin typeface="微软雅黑"/>
                  <a:ea typeface="Apple Casual"/>
                </a:rPr>
              </a:br>
              <a:r>
                <a:rPr kumimoji="1" lang="zh-CN" altLang="en-US" sz="700" b="1">
                  <a:solidFill>
                    <a:srgbClr val="000000"/>
                  </a:solidFill>
                  <a:latin typeface="微软雅黑"/>
                  <a:ea typeface="Apple Casual"/>
                </a:rPr>
                <a:t>等</a:t>
              </a:r>
            </a:p>
          </p:txBody>
        </p:sp>
      </p:grpSp>
      <p:sp>
        <p:nvSpPr>
          <p:cNvPr id="52" name="矩形 51"/>
          <p:cNvSpPr>
            <a:spLocks noChangeArrowheads="1"/>
          </p:cNvSpPr>
          <p:nvPr/>
        </p:nvSpPr>
        <p:spPr bwMode="auto">
          <a:xfrm>
            <a:off x="278566" y="1038835"/>
            <a:ext cx="8780463" cy="2677656"/>
          </a:xfrm>
          <a:prstGeom prst="rect">
            <a:avLst/>
          </a:prstGeom>
          <a:solidFill>
            <a:schemeClr val="tx2">
              <a:lumMod val="75000"/>
            </a:schemeClr>
          </a:solidFill>
          <a:ln w="9525">
            <a:noFill/>
            <a:miter lim="800000"/>
            <a:headEnd/>
            <a:tailEnd/>
          </a:ln>
        </p:spPr>
        <p:txBody>
          <a:bodyPr>
            <a:spAutoFit/>
          </a:bodyPr>
          <a:lstStyle/>
          <a:p>
            <a:pPr fontAlgn="auto">
              <a:lnSpc>
                <a:spcPct val="150000"/>
              </a:lnSpc>
              <a:spcBef>
                <a:spcPct val="20000"/>
              </a:spcBef>
              <a:spcAft>
                <a:spcPts val="0"/>
              </a:spcAft>
              <a:buSzPct val="120000"/>
              <a:defRPr/>
            </a:pPr>
            <a:r>
              <a:rPr lang="zh-CN" altLang="en-US" sz="2400" b="1" kern="0" dirty="0" smtClean="0">
                <a:solidFill>
                  <a:schemeClr val="bg1"/>
                </a:solidFill>
                <a:latin typeface="微软雅黑" pitchFamily="34" charset="-122"/>
                <a:ea typeface="微软雅黑" pitchFamily="34" charset="-122"/>
              </a:rPr>
              <a:t>软硬件整体设计、定制化的云计算数据中心将成为发展主流：</a:t>
            </a:r>
            <a:endParaRPr lang="en-US" altLang="zh-CN" sz="2400" b="1" kern="0" dirty="0" smtClean="0">
              <a:solidFill>
                <a:schemeClr val="bg1"/>
              </a:solidFill>
              <a:latin typeface="微软雅黑" pitchFamily="34" charset="-122"/>
              <a:ea typeface="微软雅黑" pitchFamily="34" charset="-122"/>
            </a:endParaRPr>
          </a:p>
          <a:p>
            <a:pPr marL="444500" lvl="2" indent="-179388" fontAlgn="auto">
              <a:lnSpc>
                <a:spcPct val="150000"/>
              </a:lnSpc>
              <a:spcBef>
                <a:spcPct val="20000"/>
              </a:spcBef>
              <a:spcAft>
                <a:spcPts val="0"/>
              </a:spcAft>
              <a:buSzPct val="120000"/>
              <a:buFont typeface="Arial" pitchFamily="34" charset="0"/>
              <a:buChar char="•"/>
              <a:defRPr/>
            </a:pPr>
            <a:r>
              <a:rPr lang="zh-CN" altLang="en-US" sz="2000" kern="0" dirty="0" smtClean="0">
                <a:solidFill>
                  <a:schemeClr val="bg1"/>
                </a:solidFill>
                <a:latin typeface="微软雅黑" pitchFamily="34" charset="-122"/>
                <a:ea typeface="微软雅黑" pitchFamily="34" charset="-122"/>
              </a:rPr>
              <a:t>云计算服务提供商对技术架构的影响已经从软件端延伸到数据中心硬件。</a:t>
            </a:r>
            <a:endParaRPr lang="en-US" altLang="zh-CN" sz="2000" kern="0" dirty="0" smtClean="0">
              <a:solidFill>
                <a:schemeClr val="bg1"/>
              </a:solidFill>
              <a:latin typeface="微软雅黑" pitchFamily="34" charset="-122"/>
              <a:ea typeface="微软雅黑" pitchFamily="34" charset="-122"/>
            </a:endParaRPr>
          </a:p>
          <a:p>
            <a:pPr marL="444500" lvl="2" indent="-179388" fontAlgn="auto">
              <a:lnSpc>
                <a:spcPct val="150000"/>
              </a:lnSpc>
              <a:spcBef>
                <a:spcPct val="20000"/>
              </a:spcBef>
              <a:spcAft>
                <a:spcPts val="0"/>
              </a:spcAft>
              <a:buSzPct val="120000"/>
              <a:buFont typeface="Arial" pitchFamily="34" charset="0"/>
              <a:buChar char="•"/>
              <a:defRPr/>
            </a:pPr>
            <a:r>
              <a:rPr lang="en-US" altLang="zh-CN" sz="2000" kern="0" dirty="0" smtClean="0">
                <a:solidFill>
                  <a:schemeClr val="bg1"/>
                </a:solidFill>
                <a:latin typeface="微软雅黑" pitchFamily="34" charset="-122"/>
                <a:ea typeface="微软雅黑" pitchFamily="34" charset="-122"/>
              </a:rPr>
              <a:t>Google</a:t>
            </a:r>
            <a:r>
              <a:rPr lang="zh-CN" altLang="en-US" sz="2000" kern="0" dirty="0" smtClean="0">
                <a:solidFill>
                  <a:schemeClr val="bg1"/>
                </a:solidFill>
                <a:latin typeface="微软雅黑" pitchFamily="34" charset="-122"/>
                <a:ea typeface="微软雅黑" pitchFamily="34" charset="-122"/>
              </a:rPr>
              <a:t>、</a:t>
            </a:r>
            <a:r>
              <a:rPr lang="en-US" altLang="zh-CN" sz="2000" kern="0" dirty="0" err="1" smtClean="0">
                <a:solidFill>
                  <a:schemeClr val="bg1"/>
                </a:solidFill>
                <a:latin typeface="微软雅黑" pitchFamily="34" charset="-122"/>
                <a:ea typeface="微软雅黑" pitchFamily="34" charset="-122"/>
              </a:rPr>
              <a:t>Facebook</a:t>
            </a:r>
            <a:r>
              <a:rPr lang="zh-CN" altLang="en-US" sz="2000" kern="0" dirty="0" smtClean="0">
                <a:solidFill>
                  <a:schemeClr val="bg1"/>
                </a:solidFill>
                <a:latin typeface="微软雅黑" pitchFamily="34" charset="-122"/>
                <a:ea typeface="微软雅黑" pitchFamily="34" charset="-122"/>
              </a:rPr>
              <a:t>、微软等已经不满足于使用现有的服务器、存储、网络等通用产品，纷纷提出了各种定制化要求。</a:t>
            </a:r>
            <a:endParaRPr lang="en-US" altLang="zh-CN" sz="2000" kern="0" dirty="0" smtClean="0">
              <a:solidFill>
                <a:schemeClr val="bg1"/>
              </a:solidFill>
              <a:latin typeface="微软雅黑" pitchFamily="34" charset="-122"/>
              <a:ea typeface="微软雅黑" pitchFamily="34" charset="-122"/>
            </a:endParaRPr>
          </a:p>
          <a:p>
            <a:pPr marL="444500" lvl="2" indent="-179388" fontAlgn="auto">
              <a:lnSpc>
                <a:spcPct val="150000"/>
              </a:lnSpc>
              <a:spcBef>
                <a:spcPct val="20000"/>
              </a:spcBef>
              <a:spcAft>
                <a:spcPts val="0"/>
              </a:spcAft>
              <a:buSzPct val="120000"/>
              <a:buFont typeface="Arial" pitchFamily="34" charset="0"/>
              <a:buChar char="•"/>
              <a:defRPr/>
            </a:pPr>
            <a:r>
              <a:rPr lang="zh-CN" altLang="en-US" sz="2000" kern="0" dirty="0" smtClean="0">
                <a:solidFill>
                  <a:schemeClr val="bg1"/>
                </a:solidFill>
                <a:latin typeface="微软雅黑" pitchFamily="34" charset="-122"/>
                <a:ea typeface="微软雅黑" pitchFamily="34" charset="-122"/>
              </a:rPr>
              <a:t>美国政府委托</a:t>
            </a:r>
            <a:r>
              <a:rPr lang="en-US" altLang="zh-CN" sz="2000" kern="0" dirty="0" smtClean="0">
                <a:solidFill>
                  <a:schemeClr val="bg1"/>
                </a:solidFill>
                <a:latin typeface="微软雅黑" pitchFamily="34" charset="-122"/>
                <a:ea typeface="微软雅黑" pitchFamily="34" charset="-122"/>
              </a:rPr>
              <a:t>NIST</a:t>
            </a:r>
            <a:r>
              <a:rPr lang="zh-CN" altLang="en-US" sz="2000" kern="0" dirty="0" smtClean="0">
                <a:solidFill>
                  <a:schemeClr val="bg1"/>
                </a:solidFill>
                <a:latin typeface="微软雅黑" pitchFamily="34" charset="-122"/>
                <a:ea typeface="微软雅黑" pitchFamily="34" charset="-122"/>
              </a:rPr>
              <a:t>制定标准，规范联邦政府数据中心建设。</a:t>
            </a:r>
            <a:endParaRPr lang="zh-CN" altLang="en-US" sz="2000" kern="0" dirty="0">
              <a:solidFill>
                <a:schemeClr val="bg1"/>
              </a:solidFill>
              <a:latin typeface="微软雅黑" pitchFamily="34" charset="-122"/>
              <a:ea typeface="微软雅黑" pitchFamily="34" charset="-122"/>
            </a:endParaRPr>
          </a:p>
        </p:txBody>
      </p:sp>
      <p:pic>
        <p:nvPicPr>
          <p:cNvPr id="53" name="图片 52" descr="1747011.gif"/>
          <p:cNvPicPr>
            <a:picLocks noChangeAspect="1"/>
          </p:cNvPicPr>
          <p:nvPr/>
        </p:nvPicPr>
        <p:blipFill>
          <a:blip r:embed="rId3" cstate="print"/>
          <a:stretch>
            <a:fillRect/>
          </a:stretch>
        </p:blipFill>
        <p:spPr>
          <a:xfrm>
            <a:off x="5010335" y="3744813"/>
            <a:ext cx="3306081" cy="2852539"/>
          </a:xfrm>
          <a:prstGeom prst="rect">
            <a:avLst/>
          </a:prstGeom>
        </p:spPr>
      </p:pic>
    </p:spTree>
    <p:extLst>
      <p:ext uri="{BB962C8B-B14F-4D97-AF65-F5344CB8AC3E}">
        <p14:creationId xmlns:p14="http://schemas.microsoft.com/office/powerpoint/2010/main" xmlns="" val="11973537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l">
              <a:defRPr/>
            </a:pPr>
            <a:r>
              <a:rPr lang="zh-CN" altLang="en-US" dirty="0">
                <a:solidFill>
                  <a:schemeClr val="bg1"/>
                </a:solidFill>
                <a:effectLst>
                  <a:outerShdw blurRad="38100" dist="38100" dir="2700000" algn="tl">
                    <a:srgbClr val="000000">
                      <a:alpha val="43137"/>
                    </a:srgbClr>
                  </a:outerShdw>
                </a:effectLst>
              </a:rPr>
              <a:t>高效能云服务器</a:t>
            </a:r>
          </a:p>
        </p:txBody>
      </p:sp>
      <p:sp>
        <p:nvSpPr>
          <p:cNvPr id="29" name="矩形 28"/>
          <p:cNvSpPr>
            <a:spLocks noChangeArrowheads="1"/>
          </p:cNvSpPr>
          <p:nvPr/>
        </p:nvSpPr>
        <p:spPr bwMode="auto">
          <a:xfrm>
            <a:off x="260382" y="2232453"/>
            <a:ext cx="4095594" cy="4148875"/>
          </a:xfrm>
          <a:prstGeom prst="rect">
            <a:avLst/>
          </a:prstGeom>
          <a:solidFill>
            <a:schemeClr val="tx2">
              <a:lumMod val="40000"/>
              <a:lumOff val="60000"/>
            </a:schemeClr>
          </a:solidFill>
          <a:ln w="9525">
            <a:noFill/>
            <a:miter lim="800000"/>
            <a:headEnd/>
            <a:tailEnd/>
          </a:ln>
        </p:spPr>
        <p:txBody>
          <a:bodyPr/>
          <a:lstStyle/>
          <a:p>
            <a:pPr marL="179388" indent="-179388" fontAlgn="t">
              <a:lnSpc>
                <a:spcPct val="120000"/>
              </a:lnSpc>
              <a:spcBef>
                <a:spcPct val="20000"/>
              </a:spcBef>
              <a:spcAft>
                <a:spcPts val="600"/>
              </a:spcAft>
              <a:buFont typeface="Arial" pitchFamily="34" charset="0"/>
              <a:buChar char="•"/>
            </a:pPr>
            <a:r>
              <a:rPr lang="zh-CN" altLang="en-US" dirty="0" smtClean="0">
                <a:solidFill>
                  <a:prstClr val="black"/>
                </a:solidFill>
                <a:latin typeface="微软雅黑" pitchFamily="34" charset="-122"/>
                <a:ea typeface="微软雅黑" pitchFamily="34" charset="-122"/>
              </a:rPr>
              <a:t>采用异构混合体系结构，满足云计算应用资源按需获取、动态调整的需要；</a:t>
            </a:r>
            <a:endParaRPr lang="en-US" altLang="zh-CN" dirty="0" smtClean="0">
              <a:solidFill>
                <a:prstClr val="black"/>
              </a:solidFill>
              <a:latin typeface="微软雅黑" pitchFamily="34" charset="-122"/>
              <a:ea typeface="微软雅黑" pitchFamily="34" charset="-122"/>
            </a:endParaRPr>
          </a:p>
          <a:p>
            <a:pPr marL="179388" indent="-179388" fontAlgn="t">
              <a:lnSpc>
                <a:spcPct val="120000"/>
              </a:lnSpc>
              <a:spcBef>
                <a:spcPct val="20000"/>
              </a:spcBef>
              <a:spcAft>
                <a:spcPts val="600"/>
              </a:spcAft>
              <a:buFont typeface="Arial" pitchFamily="34" charset="0"/>
              <a:buChar char="•"/>
            </a:pPr>
            <a:r>
              <a:rPr lang="zh-CN" altLang="en-US" dirty="0" smtClean="0">
                <a:solidFill>
                  <a:prstClr val="black"/>
                </a:solidFill>
                <a:latin typeface="微软雅黑" pitchFamily="34" charset="-122"/>
                <a:ea typeface="微软雅黑" pitchFamily="34" charset="-122"/>
              </a:rPr>
              <a:t>提供通用处理、可变加速、高密度低功耗等三种计算单元，满足计算密集型、</a:t>
            </a:r>
            <a:r>
              <a:rPr lang="en-US" altLang="zh-CN" dirty="0" smtClean="0">
                <a:solidFill>
                  <a:prstClr val="black"/>
                </a:solidFill>
                <a:latin typeface="微软雅黑" pitchFamily="34" charset="-122"/>
                <a:ea typeface="微软雅黑" pitchFamily="34" charset="-122"/>
              </a:rPr>
              <a:t>I/O</a:t>
            </a:r>
            <a:r>
              <a:rPr lang="zh-CN" altLang="en-US" dirty="0" smtClean="0">
                <a:solidFill>
                  <a:prstClr val="black"/>
                </a:solidFill>
                <a:latin typeface="微软雅黑" pitchFamily="34" charset="-122"/>
                <a:ea typeface="微软雅黑" pitchFamily="34" charset="-122"/>
              </a:rPr>
              <a:t>密集型、数据密集型等多种云计算应用类型需要；</a:t>
            </a:r>
            <a:endParaRPr lang="en-US" altLang="zh-CN" dirty="0" smtClean="0">
              <a:solidFill>
                <a:prstClr val="black"/>
              </a:solidFill>
              <a:latin typeface="微软雅黑" pitchFamily="34" charset="-122"/>
              <a:ea typeface="微软雅黑" pitchFamily="34" charset="-122"/>
            </a:endParaRPr>
          </a:p>
          <a:p>
            <a:pPr marL="179388" indent="-179388" fontAlgn="t">
              <a:lnSpc>
                <a:spcPct val="120000"/>
              </a:lnSpc>
              <a:spcBef>
                <a:spcPct val="20000"/>
              </a:spcBef>
              <a:spcAft>
                <a:spcPts val="600"/>
              </a:spcAft>
              <a:buFont typeface="Arial" pitchFamily="34" charset="0"/>
              <a:buChar char="•"/>
            </a:pPr>
            <a:r>
              <a:rPr lang="zh-CN" altLang="en-US" dirty="0" smtClean="0">
                <a:solidFill>
                  <a:prstClr val="black"/>
                </a:solidFill>
                <a:latin typeface="微软雅黑" pitchFamily="34" charset="-122"/>
                <a:ea typeface="微软雅黑" pitchFamily="34" charset="-122"/>
              </a:rPr>
              <a:t>采用一体化设计，提高电源转换效率和散热效率，整体</a:t>
            </a:r>
            <a:r>
              <a:rPr lang="en-US" altLang="zh-CN" dirty="0" smtClean="0">
                <a:solidFill>
                  <a:prstClr val="black"/>
                </a:solidFill>
                <a:latin typeface="微软雅黑" pitchFamily="34" charset="-122"/>
                <a:ea typeface="微软雅黑" pitchFamily="34" charset="-122"/>
              </a:rPr>
              <a:t>PUE</a:t>
            </a:r>
            <a:r>
              <a:rPr lang="zh-CN" altLang="en-US" dirty="0" smtClean="0">
                <a:solidFill>
                  <a:prstClr val="black"/>
                </a:solidFill>
                <a:latin typeface="微软雅黑" pitchFamily="34" charset="-122"/>
                <a:ea typeface="微软雅黑" pitchFamily="34" charset="-122"/>
              </a:rPr>
              <a:t>达到</a:t>
            </a:r>
            <a:r>
              <a:rPr lang="en-US" altLang="zh-CN" dirty="0" smtClean="0">
                <a:solidFill>
                  <a:prstClr val="black"/>
                </a:solidFill>
                <a:latin typeface="微软雅黑" pitchFamily="34" charset="-122"/>
                <a:ea typeface="微软雅黑" pitchFamily="34" charset="-122"/>
              </a:rPr>
              <a:t>1.1</a:t>
            </a:r>
            <a:r>
              <a:rPr lang="zh-CN" altLang="en-US" dirty="0" smtClean="0">
                <a:solidFill>
                  <a:prstClr val="black"/>
                </a:solidFill>
                <a:latin typeface="微软雅黑" pitchFamily="34" charset="-122"/>
                <a:ea typeface="微软雅黑" pitchFamily="34" charset="-122"/>
              </a:rPr>
              <a:t>以下；</a:t>
            </a:r>
            <a:endParaRPr lang="en-US" altLang="zh-CN" dirty="0" smtClean="0">
              <a:solidFill>
                <a:prstClr val="black"/>
              </a:solidFill>
              <a:latin typeface="微软雅黑" pitchFamily="34" charset="-122"/>
              <a:ea typeface="微软雅黑" pitchFamily="34" charset="-122"/>
            </a:endParaRPr>
          </a:p>
          <a:p>
            <a:pPr marL="179388" indent="-179388" fontAlgn="t">
              <a:lnSpc>
                <a:spcPct val="120000"/>
              </a:lnSpc>
              <a:spcBef>
                <a:spcPct val="20000"/>
              </a:spcBef>
              <a:spcAft>
                <a:spcPts val="600"/>
              </a:spcAft>
              <a:buFont typeface="Arial" pitchFamily="34" charset="0"/>
              <a:buChar char="•"/>
            </a:pPr>
            <a:r>
              <a:rPr lang="zh-CN" altLang="en-US" dirty="0" smtClean="0">
                <a:solidFill>
                  <a:prstClr val="black"/>
                </a:solidFill>
                <a:latin typeface="微软雅黑" pitchFamily="34" charset="-122"/>
                <a:ea typeface="微软雅黑" pitchFamily="34" charset="-122"/>
              </a:rPr>
              <a:t>集中资产、功耗和故障管理，降低维护复杂度，提高设备可用性。</a:t>
            </a:r>
            <a:endParaRPr lang="en-US" altLang="zh-CN" dirty="0">
              <a:solidFill>
                <a:prstClr val="black"/>
              </a:solidFill>
              <a:latin typeface="微软雅黑" pitchFamily="34" charset="-122"/>
              <a:ea typeface="微软雅黑" pitchFamily="34" charset="-122"/>
            </a:endParaRPr>
          </a:p>
        </p:txBody>
      </p:sp>
      <p:pic>
        <p:nvPicPr>
          <p:cNvPr id="55" name="图片 54" descr="云服务器-1.jpg"/>
          <p:cNvPicPr>
            <a:picLocks noChangeAspect="1"/>
          </p:cNvPicPr>
          <p:nvPr/>
        </p:nvPicPr>
        <p:blipFill>
          <a:blip r:embed="rId3" cstate="print"/>
          <a:stretch>
            <a:fillRect/>
          </a:stretch>
        </p:blipFill>
        <p:spPr>
          <a:xfrm>
            <a:off x="4932040" y="4581128"/>
            <a:ext cx="3907525" cy="2088232"/>
          </a:xfrm>
          <a:prstGeom prst="rect">
            <a:avLst/>
          </a:prstGeom>
        </p:spPr>
      </p:pic>
      <p:sp>
        <p:nvSpPr>
          <p:cNvPr id="56" name="矩形 3"/>
          <p:cNvSpPr>
            <a:spLocks noChangeArrowheads="1"/>
          </p:cNvSpPr>
          <p:nvPr/>
        </p:nvSpPr>
        <p:spPr bwMode="auto">
          <a:xfrm>
            <a:off x="428596" y="908720"/>
            <a:ext cx="8501122" cy="1152128"/>
          </a:xfrm>
          <a:prstGeom prst="rect">
            <a:avLst/>
          </a:prstGeom>
          <a:solidFill>
            <a:schemeClr val="tx2">
              <a:lumMod val="75000"/>
            </a:schemeClr>
          </a:solidFill>
          <a:ln w="9525">
            <a:noFill/>
            <a:miter lim="800000"/>
            <a:headEnd/>
            <a:tailEnd/>
          </a:ln>
        </p:spPr>
        <p:txBody>
          <a:bodyPr anchor="ctr"/>
          <a:lstStyle/>
          <a:p>
            <a:pPr fontAlgn="t">
              <a:lnSpc>
                <a:spcPct val="120000"/>
              </a:lnSpc>
              <a:spcBef>
                <a:spcPct val="20000"/>
              </a:spcBef>
              <a:spcAft>
                <a:spcPts val="0"/>
              </a:spcAft>
            </a:pPr>
            <a:r>
              <a:rPr lang="zh-CN" altLang="en-US" sz="2400" b="1" dirty="0" smtClean="0">
                <a:solidFill>
                  <a:schemeClr val="bg1"/>
                </a:solidFill>
                <a:latin typeface="微软雅黑" pitchFamily="34" charset="-122"/>
                <a:ea typeface="微软雅黑" pitchFamily="34" charset="-122"/>
              </a:rPr>
              <a:t>支持多种云计算应用类型，可动态满足应用资源按需获取、弹性扩展要求，低功耗、高效能的一体化云服务器</a:t>
            </a:r>
            <a:endParaRPr lang="zh-CN" altLang="en-US" sz="2400" b="1" dirty="0">
              <a:solidFill>
                <a:schemeClr val="bg1"/>
              </a:solidFill>
              <a:latin typeface="微软雅黑" pitchFamily="34" charset="-122"/>
              <a:ea typeface="微软雅黑" pitchFamily="34" charset="-122"/>
            </a:endParaRPr>
          </a:p>
        </p:txBody>
      </p:sp>
      <p:grpSp>
        <p:nvGrpSpPr>
          <p:cNvPr id="57" name="组合 31"/>
          <p:cNvGrpSpPr/>
          <p:nvPr/>
        </p:nvGrpSpPr>
        <p:grpSpPr>
          <a:xfrm>
            <a:off x="4932040" y="2060848"/>
            <a:ext cx="3960440" cy="2448272"/>
            <a:chOff x="2987824" y="2204864"/>
            <a:chExt cx="4178369" cy="2462332"/>
          </a:xfrm>
        </p:grpSpPr>
        <p:pic>
          <p:nvPicPr>
            <p:cNvPr id="58" name="图片 33"/>
            <p:cNvPicPr>
              <a:picLocks noChangeAspect="1" noChangeArrowheads="1"/>
            </p:cNvPicPr>
            <p:nvPr/>
          </p:nvPicPr>
          <p:blipFill>
            <a:blip r:embed="rId4" cstate="print"/>
            <a:srcRect t="6931" b="8434"/>
            <a:stretch>
              <a:fillRect/>
            </a:stretch>
          </p:blipFill>
          <p:spPr bwMode="auto">
            <a:xfrm>
              <a:off x="2987824" y="2204864"/>
              <a:ext cx="4178369" cy="2462332"/>
            </a:xfrm>
            <a:prstGeom prst="rect">
              <a:avLst/>
            </a:prstGeom>
            <a:noFill/>
            <a:ln w="9525">
              <a:noFill/>
              <a:miter lim="800000"/>
              <a:headEnd/>
              <a:tailEnd/>
            </a:ln>
          </p:spPr>
        </p:pic>
        <p:grpSp>
          <p:nvGrpSpPr>
            <p:cNvPr id="59" name="Group 7"/>
            <p:cNvGrpSpPr>
              <a:grpSpLocks noChangeAspect="1"/>
            </p:cNvGrpSpPr>
            <p:nvPr/>
          </p:nvGrpSpPr>
          <p:grpSpPr bwMode="auto">
            <a:xfrm>
              <a:off x="5791903" y="2458984"/>
              <a:ext cx="1374290" cy="2008130"/>
              <a:chOff x="0" y="0"/>
              <a:chExt cx="1647869" cy="2376263"/>
            </a:xfrm>
          </p:grpSpPr>
          <p:pic>
            <p:nvPicPr>
              <p:cNvPr id="60" name="Picture 4"/>
              <p:cNvPicPr>
                <a:picLocks noChangeAspect="1" noChangeArrowheads="1"/>
              </p:cNvPicPr>
              <p:nvPr/>
            </p:nvPicPr>
            <p:blipFill>
              <a:blip r:embed="rId5" cstate="print"/>
              <a:srcRect/>
              <a:stretch>
                <a:fillRect/>
              </a:stretch>
            </p:blipFill>
            <p:spPr bwMode="auto">
              <a:xfrm>
                <a:off x="648072" y="0"/>
                <a:ext cx="999797" cy="2160239"/>
              </a:xfrm>
              <a:prstGeom prst="rect">
                <a:avLst/>
              </a:prstGeom>
              <a:noFill/>
              <a:ln w="9525">
                <a:noFill/>
                <a:miter lim="800000"/>
                <a:headEnd/>
                <a:tailEnd/>
              </a:ln>
            </p:spPr>
          </p:pic>
          <p:pic>
            <p:nvPicPr>
              <p:cNvPr id="61" name="Picture 4"/>
              <p:cNvPicPr>
                <a:picLocks noChangeAspect="1" noChangeArrowheads="1"/>
              </p:cNvPicPr>
              <p:nvPr/>
            </p:nvPicPr>
            <p:blipFill>
              <a:blip r:embed="rId5" cstate="print"/>
              <a:srcRect/>
              <a:stretch>
                <a:fillRect/>
              </a:stretch>
            </p:blipFill>
            <p:spPr bwMode="auto">
              <a:xfrm>
                <a:off x="0" y="216024"/>
                <a:ext cx="999797" cy="2160239"/>
              </a:xfrm>
              <a:prstGeom prst="rect">
                <a:avLst/>
              </a:prstGeom>
              <a:noFill/>
              <a:ln w="9525">
                <a:noFill/>
                <a:miter lim="800000"/>
                <a:headEnd/>
                <a:tailEnd/>
              </a:ln>
            </p:spPr>
          </p:pic>
        </p:grpSp>
      </p:grpSp>
    </p:spTree>
    <p:extLst>
      <p:ext uri="{BB962C8B-B14F-4D97-AF65-F5344CB8AC3E}">
        <p14:creationId xmlns:p14="http://schemas.microsoft.com/office/powerpoint/2010/main" xmlns="" val="11973537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3344D"/>
        </a:solidFill>
        <a:ln w="3175">
          <a:solidFill>
            <a:schemeClr val="bg1"/>
          </a:solidFill>
          <a:headEnd type="none" w="med" len="med"/>
          <a:tailEnd type="none" w="med" len="med"/>
        </a:ln>
        <a:effectLst>
          <a:outerShdw blurRad="50800" dist="38100" dir="2700000" algn="tl" rotWithShape="0">
            <a:prstClr val="black">
              <a:alpha val="40000"/>
            </a:prstClr>
          </a:outerShdw>
        </a:effectLst>
      </a:spPr>
      <a:bodyPr vert="horz" wrap="square" lIns="450000" tIns="406800" rIns="450000" bIns="406800" numCol="1" rtlCol="0" anchor="t" anchorCtr="0" compatLnSpc="1">
        <a:prstTxWarp prst="textNoShape">
          <a:avLst/>
        </a:prstTxWarp>
      </a:bodyPr>
      <a:lstStyle>
        <a:defPPr indent="536575">
          <a:lnSpc>
            <a:spcPct val="110000"/>
          </a:lnSpc>
          <a:spcBef>
            <a:spcPts val="600"/>
          </a:spcBef>
          <a:spcAft>
            <a:spcPts val="600"/>
          </a:spcAft>
          <a:defRPr dirty="0">
            <a:solidFill>
              <a:schemeClr val="bg1"/>
            </a:solidFill>
            <a:latin typeface="+mj-ea"/>
            <a:ea typeface="+mj-ea"/>
          </a:defRPr>
        </a:defPPr>
      </a:lstStyle>
      <a:style>
        <a:lnRef idx="2">
          <a:schemeClr val="accent3">
            <a:shade val="50000"/>
          </a:schemeClr>
        </a:lnRef>
        <a:fillRef idx="1">
          <a:schemeClr val="accent3"/>
        </a:fillRef>
        <a:effectRef idx="0">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Office 主题">
  <a:themeElements>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3344D"/>
        </a:solidFill>
        <a:ln w="3175">
          <a:solidFill>
            <a:schemeClr val="bg1"/>
          </a:solidFill>
          <a:headEnd type="none" w="med" len="med"/>
          <a:tailEnd type="none" w="med" len="med"/>
        </a:ln>
        <a:effectLst>
          <a:outerShdw blurRad="50800" dist="38100" dir="2700000" algn="tl" rotWithShape="0">
            <a:prstClr val="black">
              <a:alpha val="40000"/>
            </a:prstClr>
          </a:outerShdw>
        </a:effectLst>
      </a:spPr>
      <a:bodyPr vert="horz" wrap="square" lIns="450000" tIns="406800" rIns="450000" bIns="406800" numCol="1" rtlCol="0" anchor="t" anchorCtr="0" compatLnSpc="1">
        <a:prstTxWarp prst="textNoShape">
          <a:avLst/>
        </a:prstTxWarp>
      </a:bodyPr>
      <a:lstStyle>
        <a:defPPr indent="536575">
          <a:lnSpc>
            <a:spcPct val="110000"/>
          </a:lnSpc>
          <a:spcBef>
            <a:spcPts val="600"/>
          </a:spcBef>
          <a:spcAft>
            <a:spcPts val="600"/>
          </a:spcAft>
          <a:defRPr dirty="0">
            <a:solidFill>
              <a:schemeClr val="bg1"/>
            </a:solidFill>
            <a:latin typeface="+mj-ea"/>
            <a:ea typeface="+mj-ea"/>
          </a:defRPr>
        </a:defPPr>
      </a:lstStyle>
      <a:style>
        <a:lnRef idx="2">
          <a:schemeClr val="accent3">
            <a:shade val="50000"/>
          </a:schemeClr>
        </a:lnRef>
        <a:fillRef idx="1">
          <a:schemeClr val="accent3"/>
        </a:fillRef>
        <a:effectRef idx="0">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Office 主题">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0" tIns="406800" rIns="0" bIns="406800" numCol="1" rtlCol="0" anchor="ctr" anchorCtr="0" compatLnSpc="1">
        <a:prstTxWarp prst="textNoShape">
          <a:avLst/>
        </a:prstTxWarp>
      </a:bodyPr>
      <a:lstStyle>
        <a:defPPr algn="ctr">
          <a:lnSpc>
            <a:spcPct val="110000"/>
          </a:lnSpc>
          <a:spcBef>
            <a:spcPts val="600"/>
          </a:spcBef>
          <a:spcAft>
            <a:spcPts val="600"/>
          </a:spcAft>
          <a:defRPr dirty="0" smtClean="0">
            <a:solidFill>
              <a:schemeClr val="bg1"/>
            </a:solidFill>
            <a:latin typeface="+mj-ea"/>
            <a:ea typeface="+mj-ea"/>
          </a:defRPr>
        </a:defPPr>
      </a:lstStyle>
      <a:style>
        <a:lnRef idx="0">
          <a:schemeClr val="accent1"/>
        </a:lnRef>
        <a:fillRef idx="3">
          <a:schemeClr val="accent1"/>
        </a:fillRef>
        <a:effectRef idx="3">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35200</TotalTime>
  <Words>2259</Words>
  <Application>Microsoft Office PowerPoint</Application>
  <PresentationFormat>全屏显示(4:3)</PresentationFormat>
  <Paragraphs>367</Paragraphs>
  <Slides>29</Slides>
  <Notes>20</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29</vt:i4>
      </vt:variant>
    </vt:vector>
  </HeadingPairs>
  <TitlesOfParts>
    <vt:vector size="33" baseType="lpstr">
      <vt:lpstr>1_Office 主题</vt:lpstr>
      <vt:lpstr>4_Office 主题</vt:lpstr>
      <vt:lpstr>5_Office 主题</vt:lpstr>
      <vt:lpstr>Visio</vt:lpstr>
      <vt:lpstr>幻灯片 1</vt:lpstr>
      <vt:lpstr>幻灯片 2</vt:lpstr>
      <vt:lpstr>幻灯片 3</vt:lpstr>
      <vt:lpstr>幻灯片 4</vt:lpstr>
      <vt:lpstr>幻灯片 5</vt:lpstr>
      <vt:lpstr>云计算面向应用和服务，数据中心是基础</vt:lpstr>
      <vt:lpstr>大数据时代下的云计算数据中心</vt:lpstr>
      <vt:lpstr>云计算数据中心的发展方向</vt:lpstr>
      <vt:lpstr>高效能云服务器</vt:lpstr>
      <vt:lpstr>高效能云存储系统</vt:lpstr>
      <vt:lpstr>一体化云计算数据中心</vt:lpstr>
      <vt:lpstr>全方位自主可控的云计算系统软件平台</vt:lpstr>
      <vt:lpstr>计算虚拟化与网络虚拟化</vt:lpstr>
      <vt:lpstr>全分布式文件系统与持续数据保护</vt:lpstr>
      <vt:lpstr>资源调度—按需分配</vt:lpstr>
      <vt:lpstr>资源调度—动态节能</vt:lpstr>
      <vt:lpstr>安全保障—安全体系与用户安全管理</vt:lpstr>
      <vt:lpstr>安全保障—虚拟平台运行时完整性保证</vt:lpstr>
      <vt:lpstr>安全保障—资源安全隔离</vt:lpstr>
      <vt:lpstr>安全保障—虚拟机镜像安全管理</vt:lpstr>
      <vt:lpstr>系统运维—大规模分布式资产管理</vt:lpstr>
      <vt:lpstr>系统运维—大规模分布式问题和故障管理</vt:lpstr>
      <vt:lpstr>浪潮云海战略</vt:lpstr>
      <vt:lpstr>行业云——适合中国国情的云计算模式</vt:lpstr>
      <vt:lpstr>云计算基础设施——自主可控</vt:lpstr>
      <vt:lpstr>快捷、灵活、随需应变的云服务运营和交付</vt:lpstr>
      <vt:lpstr>浪潮积极参与云计算相关标准制定</vt:lpstr>
      <vt:lpstr>浪潮云计算实践：山东卫生云</vt:lpstr>
      <vt:lpstr>幻灯片 29</vt:lpstr>
    </vt:vector>
  </TitlesOfParts>
  <Company>浪潮北京公司</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计划管理部</dc:creator>
  <cp:lastModifiedBy>MC SYSTEM</cp:lastModifiedBy>
  <cp:revision>827</cp:revision>
  <dcterms:created xsi:type="dcterms:W3CDTF">2005-10-07T03:09:47Z</dcterms:created>
  <dcterms:modified xsi:type="dcterms:W3CDTF">2012-07-03T06:24:07Z</dcterms:modified>
</cp:coreProperties>
</file>